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45"/>
  </p:notesMasterIdLst>
  <p:sldIdLst>
    <p:sldId id="256" r:id="rId2"/>
    <p:sldId id="260" r:id="rId3"/>
    <p:sldId id="327" r:id="rId4"/>
    <p:sldId id="334" r:id="rId5"/>
    <p:sldId id="258" r:id="rId6"/>
    <p:sldId id="257" r:id="rId7"/>
    <p:sldId id="306" r:id="rId8"/>
    <p:sldId id="309" r:id="rId9"/>
    <p:sldId id="310" r:id="rId10"/>
    <p:sldId id="308" r:id="rId11"/>
    <p:sldId id="315" r:id="rId12"/>
    <p:sldId id="338" r:id="rId13"/>
    <p:sldId id="314" r:id="rId14"/>
    <p:sldId id="312" r:id="rId15"/>
    <p:sldId id="313" r:id="rId16"/>
    <p:sldId id="270" r:id="rId17"/>
    <p:sldId id="317" r:id="rId18"/>
    <p:sldId id="277" r:id="rId19"/>
    <p:sldId id="339" r:id="rId20"/>
    <p:sldId id="316" r:id="rId21"/>
    <p:sldId id="267" r:id="rId22"/>
    <p:sldId id="268" r:id="rId23"/>
    <p:sldId id="318" r:id="rId24"/>
    <p:sldId id="319" r:id="rId25"/>
    <p:sldId id="328" r:id="rId26"/>
    <p:sldId id="335" r:id="rId27"/>
    <p:sldId id="262" r:id="rId28"/>
    <p:sldId id="276" r:id="rId29"/>
    <p:sldId id="293" r:id="rId30"/>
    <p:sldId id="294" r:id="rId31"/>
    <p:sldId id="336" r:id="rId32"/>
    <p:sldId id="261" r:id="rId33"/>
    <p:sldId id="265" r:id="rId34"/>
    <p:sldId id="326" r:id="rId35"/>
    <p:sldId id="329" r:id="rId36"/>
    <p:sldId id="324" r:id="rId37"/>
    <p:sldId id="331" r:id="rId38"/>
    <p:sldId id="332" r:id="rId39"/>
    <p:sldId id="330" r:id="rId40"/>
    <p:sldId id="337" r:id="rId41"/>
    <p:sldId id="296" r:id="rId42"/>
    <p:sldId id="304" r:id="rId43"/>
    <p:sldId id="305" r:id="rId44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46"/>
      <p:bold r:id="rId47"/>
      <p:italic r:id="rId48"/>
      <p:boldItalic r:id="rId49"/>
    </p:embeddedFont>
    <p:embeddedFont>
      <p:font typeface="IBM Plex Mono" panose="020B0509050203000203" pitchFamily="49" charset="0"/>
      <p:regular r:id="rId50"/>
      <p:bold r:id="rId51"/>
      <p:italic r:id="rId52"/>
      <p:boldItalic r:id="rId53"/>
    </p:embeddedFont>
    <p:embeddedFont>
      <p:font typeface="Nunito Light" pitchFamily="2" charset="0"/>
      <p:regular r:id="rId54"/>
      <p:italic r:id="rId55"/>
    </p:embeddedFont>
    <p:embeddedFont>
      <p:font typeface="Quantico" panose="020B0604020202020204" charset="0"/>
      <p:regular r:id="rId56"/>
      <p:bold r:id="rId57"/>
      <p:italic r:id="rId58"/>
      <p:boldItalic r:id="rId59"/>
    </p:embeddedFont>
    <p:embeddedFont>
      <p:font typeface="Source Code Pro" panose="020B0509030403020204" pitchFamily="49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323C"/>
    <a:srgbClr val="3B9F7E"/>
    <a:srgbClr val="357565"/>
    <a:srgbClr val="81DAEF"/>
    <a:srgbClr val="F79797"/>
    <a:srgbClr val="64D9F9"/>
    <a:srgbClr val="84B16F"/>
    <a:srgbClr val="FFDB5D"/>
    <a:srgbClr val="394D54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B664C16-8E96-4B24-A509-1BDB22295486}">
  <a:tblStyle styleId="{9B664C16-8E96-4B24-A509-1BDB222954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42" autoAdjust="0"/>
  </p:normalViewPr>
  <p:slideViewPr>
    <p:cSldViewPr snapToGrid="0">
      <p:cViewPr varScale="1">
        <p:scale>
          <a:sx n="117" d="100"/>
          <a:sy n="117" d="100"/>
        </p:scale>
        <p:origin x="143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54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font" Target="fonts/font1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0f7af2584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0f7af2584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5c431c309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5c431c309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7114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5c431c309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5c431c309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800" b="0" i="0" u="none" strike="noStrike">
              <a:solidFill>
                <a:srgbClr val="37415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9409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5c431c309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5c431c309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9639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5c431c309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5c431c309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58541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5c431c309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5c431c309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50545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25d94438ed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25d94438ed8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Uvod u autorizaciju – student, tutor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25d94438ed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25d94438ed8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Kod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1415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25d94438ed8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25d94438ed8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25d94438ed8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25d94438ed8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90961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25d94438ed8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25d94438ed8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74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5c431c3091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5c431c3091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5d94438ed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5d94438ed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 se tice samog izgleda platforme, praceni su principi material designe-a. Odlikuje ga minimalizam, koriscenje malog broja boja a koje se medjusobno slazu cime daje profesionalan izgled aplikacija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5d94438ed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25d94438ed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5d94438ed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25d94438ed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64146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5d94438ed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25d94438ed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02708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7221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5d94438ed8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5d94438ed8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25d94438ed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25d94438ed8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5c431c3091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5c431c3091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69701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5c431c3091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5c431c3091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51283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5c431c3091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5c431c3091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6369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54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5c431c3091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5c431c3091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5d94438ed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5d94438ed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Kod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300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3158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5c431c3091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5c431c3091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4438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5d94438ed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5d94438ed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05331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25d94438ed8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25d94438ed8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52373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25d94438ed8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25d94438ed8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1457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5c431c309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5c431c309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>
                <a:solidFill>
                  <a:srgbClr val="FFF6E6"/>
                </a:solidFill>
                <a:effectLst/>
                <a:latin typeface="IBM Plex Mono" panose="020F0502020204030204" pitchFamily="49" charset="0"/>
              </a:rPr>
              <a:t>(</a:t>
            </a:r>
            <a:r>
              <a:rPr lang="en-US" b="1" i="0">
                <a:solidFill>
                  <a:srgbClr val="FFF6E6"/>
                </a:solidFill>
                <a:effectLst/>
                <a:latin typeface="IBM Plex Mono" panose="020F0502020204030204" pitchFamily="49" charset="0"/>
              </a:rPr>
              <a:t>would use again</a:t>
            </a:r>
            <a:r>
              <a:rPr lang="en-US" b="0" i="0">
                <a:solidFill>
                  <a:srgbClr val="FFF6E6"/>
                </a:solidFill>
                <a:effectLst/>
                <a:latin typeface="IBM Plex Mono" panose="020F0502020204030204" pitchFamily="49" charset="0"/>
              </a:rPr>
              <a:t> + </a:t>
            </a:r>
            <a:r>
              <a:rPr lang="en-US" b="1" i="0">
                <a:solidFill>
                  <a:srgbClr val="FFF6E6"/>
                </a:solidFill>
                <a:effectLst/>
                <a:latin typeface="IBM Plex Mono" panose="020F0502020204030204" pitchFamily="49" charset="0"/>
              </a:rPr>
              <a:t>would not use again</a:t>
            </a:r>
            <a:r>
              <a:rPr lang="en-US" b="0" i="0">
                <a:solidFill>
                  <a:srgbClr val="FFF6E6"/>
                </a:solidFill>
                <a:effectLst/>
                <a:latin typeface="IBM Plex Mono" panose="020F0502020204030204" pitchFamily="49" charset="0"/>
              </a:rPr>
              <a:t>) / </a:t>
            </a:r>
            <a:r>
              <a:rPr lang="en-US" b="1" i="0">
                <a:solidFill>
                  <a:srgbClr val="FFF6E6"/>
                </a:solidFill>
                <a:effectLst/>
                <a:latin typeface="IBM Plex Mono" panose="020F0502020204030204" pitchFamily="49" charset="0"/>
              </a:rPr>
              <a:t>total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5c431c309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5c431c309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https://www.google.com/url?sa=i&amp;url=https%3A%2F%2Fgithub.com%2Forgs%2Fcommunity%2Fdiscussions%2F33313&amp;psig=AOvVaw0-6fkkFW78N_c9YmdxH3DD&amp;ust=1704745483312000&amp;source=images&amp;cd=vfe&amp;opi=89978449&amp;ved=0CBEQjRxqFwoTCLiktaqOzIMDFQAAAAAdAAAAABAD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94416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5c431c309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5c431c309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en-US" b="0" i="0">
              <a:solidFill>
                <a:srgbClr val="37415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7769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3335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867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00" y="0"/>
            <a:ext cx="9144000" cy="41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062200" y="1289175"/>
            <a:ext cx="5019600" cy="180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050100" y="3617700"/>
            <a:ext cx="3043800" cy="7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 hasCustomPrompt="1"/>
          </p:nvPr>
        </p:nvSpPr>
        <p:spPr>
          <a:xfrm>
            <a:off x="3030250" y="1291525"/>
            <a:ext cx="4711500" cy="119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3" name="Google Shape;63;p11"/>
          <p:cNvSpPr txBox="1">
            <a:spLocks noGrp="1"/>
          </p:cNvSpPr>
          <p:nvPr>
            <p:ph type="subTitle" idx="1"/>
          </p:nvPr>
        </p:nvSpPr>
        <p:spPr>
          <a:xfrm>
            <a:off x="4173275" y="3581850"/>
            <a:ext cx="3169800" cy="6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64" name="Google Shape;64;p11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5" name="Google Shape;65;p11"/>
          <p:cNvSpPr/>
          <p:nvPr/>
        </p:nvSpPr>
        <p:spPr>
          <a:xfrm>
            <a:off x="11575" y="0"/>
            <a:ext cx="3048600" cy="4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1"/>
          <p:cNvSpPr/>
          <p:nvPr/>
        </p:nvSpPr>
        <p:spPr>
          <a:xfrm>
            <a:off x="3059300" y="0"/>
            <a:ext cx="6084600" cy="41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186988" y="1906688"/>
            <a:ext cx="3943500" cy="11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5731913" y="1906688"/>
            <a:ext cx="2225100" cy="11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11575" y="0"/>
            <a:ext cx="3048600" cy="4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3059300" y="0"/>
            <a:ext cx="6084600" cy="41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9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809700"/>
            <a:ext cx="7704000" cy="25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5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25" name="Google Shape;25;p5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5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807625" y="2775700"/>
            <a:ext cx="3415800" cy="14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4922022" y="2775700"/>
            <a:ext cx="3415800" cy="14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807630" y="2403350"/>
            <a:ext cx="3415800" cy="42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latin typeface="Quantico"/>
                <a:ea typeface="Quantico"/>
                <a:cs typeface="Quantico"/>
                <a:sym typeface="Quantic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4922022" y="2403350"/>
            <a:ext cx="3415800" cy="42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latin typeface="Quantico"/>
                <a:ea typeface="Quantico"/>
                <a:cs typeface="Quantico"/>
                <a:sym typeface="Quantic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7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37" name="Google Shape;37;p7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7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720000" y="475500"/>
            <a:ext cx="7704000" cy="5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720000" y="1244275"/>
            <a:ext cx="3692400" cy="29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AutoNum type="arabicPeriod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8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44" name="Google Shape;44;p8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8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8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2801700" y="1918054"/>
            <a:ext cx="5622300" cy="24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9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50" name="Google Shape;50;p9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9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9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 rot="515">
            <a:off x="2406900" y="1623064"/>
            <a:ext cx="6006600" cy="60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ubTitle" idx="1"/>
          </p:nvPr>
        </p:nvSpPr>
        <p:spPr>
          <a:xfrm>
            <a:off x="3658200" y="2303046"/>
            <a:ext cx="4755300" cy="1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0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57" name="Google Shape;57;p10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0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10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720000" y="2233875"/>
            <a:ext cx="7704000" cy="61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●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○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■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●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○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■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●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○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■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microsoft.com/office/2007/relationships/hdphoto" Target="../media/hdphoto1.wd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5"/>
          <p:cNvGrpSpPr/>
          <p:nvPr/>
        </p:nvGrpSpPr>
        <p:grpSpPr>
          <a:xfrm>
            <a:off x="1282950" y="650425"/>
            <a:ext cx="6578100" cy="3438300"/>
            <a:chOff x="772525" y="726625"/>
            <a:chExt cx="6578100" cy="3438300"/>
          </a:xfrm>
        </p:grpSpPr>
        <p:sp>
          <p:nvSpPr>
            <p:cNvPr id="77" name="Google Shape;77;p15"/>
            <p:cNvSpPr/>
            <p:nvPr/>
          </p:nvSpPr>
          <p:spPr>
            <a:xfrm>
              <a:off x="772525" y="726625"/>
              <a:ext cx="6578100" cy="3438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772525" y="726625"/>
              <a:ext cx="6578100" cy="255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15"/>
          <p:cNvGrpSpPr/>
          <p:nvPr/>
        </p:nvGrpSpPr>
        <p:grpSpPr>
          <a:xfrm>
            <a:off x="2848350" y="3365325"/>
            <a:ext cx="3447300" cy="962400"/>
            <a:chOff x="4924175" y="3441525"/>
            <a:chExt cx="3447300" cy="962400"/>
          </a:xfrm>
        </p:grpSpPr>
        <p:sp>
          <p:nvSpPr>
            <p:cNvPr id="80" name="Google Shape;80;p15"/>
            <p:cNvSpPr/>
            <p:nvPr/>
          </p:nvSpPr>
          <p:spPr>
            <a:xfrm>
              <a:off x="4924175" y="3441525"/>
              <a:ext cx="3447300" cy="962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4924175" y="3441525"/>
              <a:ext cx="3447300" cy="255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15"/>
          <p:cNvSpPr txBox="1"/>
          <p:nvPr/>
        </p:nvSpPr>
        <p:spPr>
          <a:xfrm>
            <a:off x="1210559" y="13664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rPr>
              <a:t>&lt;/</a:t>
            </a:r>
            <a:endParaRPr sz="3600">
              <a:solidFill>
                <a:schemeClr val="accent2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7305598" y="2120843"/>
            <a:ext cx="751637" cy="638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84" name="Google Shape;84;p15"/>
          <p:cNvSpPr txBox="1">
            <a:spLocks noGrp="1"/>
          </p:cNvSpPr>
          <p:nvPr>
            <p:ph type="ctrTitle"/>
          </p:nvPr>
        </p:nvSpPr>
        <p:spPr>
          <a:xfrm>
            <a:off x="1598400" y="938101"/>
            <a:ext cx="6103075" cy="17863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2800"/>
              <a:t>Tehnologije React, NestJS</a:t>
            </a:r>
            <a:r>
              <a:rPr lang="en-US" sz="2800"/>
              <a:t>,</a:t>
            </a:r>
            <a:r>
              <a:rPr lang="sr-Latn-RS" sz="2800"/>
              <a:t> Docker i njihova primena u platformi namenjenoj za zakazivanje </a:t>
            </a:r>
            <a:r>
              <a:rPr lang="en-US" sz="2800"/>
              <a:t>c</a:t>
            </a:r>
            <a:r>
              <a:rPr lang="sr-Latn-RS" sz="2800"/>
              <a:t>asova</a:t>
            </a:r>
            <a:endParaRPr sz="2800">
              <a:solidFill>
                <a:schemeClr val="accent2"/>
              </a:solidFill>
            </a:endParaRPr>
          </a:p>
        </p:txBody>
      </p:sp>
      <p:sp>
        <p:nvSpPr>
          <p:cNvPr id="85" name="Google Shape;85;p15"/>
          <p:cNvSpPr txBox="1">
            <a:spLocks noGrp="1"/>
          </p:cNvSpPr>
          <p:nvPr>
            <p:ph type="subTitle" idx="1"/>
          </p:nvPr>
        </p:nvSpPr>
        <p:spPr>
          <a:xfrm>
            <a:off x="3050100" y="3646500"/>
            <a:ext cx="3043800" cy="7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/>
              <a:t>Milica Sokolov 1655</a:t>
            </a:r>
            <a:endParaRPr lang="sr-Cyrl-RS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/>
              <a:t>Jovan Vukadinović 1654</a:t>
            </a:r>
            <a:endParaRPr/>
          </a:p>
        </p:txBody>
      </p:sp>
      <p:grpSp>
        <p:nvGrpSpPr>
          <p:cNvPr id="86" name="Google Shape;86;p15"/>
          <p:cNvGrpSpPr/>
          <p:nvPr/>
        </p:nvGrpSpPr>
        <p:grpSpPr>
          <a:xfrm>
            <a:off x="488525" y="3098476"/>
            <a:ext cx="1864800" cy="718498"/>
            <a:chOff x="488525" y="3093501"/>
            <a:chExt cx="1864800" cy="718498"/>
          </a:xfrm>
        </p:grpSpPr>
        <p:grpSp>
          <p:nvGrpSpPr>
            <p:cNvPr id="87" name="Google Shape;87;p15"/>
            <p:cNvGrpSpPr/>
            <p:nvPr/>
          </p:nvGrpSpPr>
          <p:grpSpPr>
            <a:xfrm>
              <a:off x="488525" y="3093501"/>
              <a:ext cx="1864800" cy="718498"/>
              <a:chOff x="488525" y="3093501"/>
              <a:chExt cx="1864800" cy="718498"/>
            </a:xfrm>
          </p:grpSpPr>
          <p:sp>
            <p:nvSpPr>
              <p:cNvPr id="88" name="Google Shape;88;p15"/>
              <p:cNvSpPr/>
              <p:nvPr/>
            </p:nvSpPr>
            <p:spPr>
              <a:xfrm>
                <a:off x="488525" y="3348799"/>
                <a:ext cx="1864800" cy="4632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488525" y="3093501"/>
                <a:ext cx="1864800" cy="2553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" name="Google Shape;90;p15"/>
            <p:cNvGrpSpPr/>
            <p:nvPr/>
          </p:nvGrpSpPr>
          <p:grpSpPr>
            <a:xfrm>
              <a:off x="693113" y="3432625"/>
              <a:ext cx="1455642" cy="295547"/>
              <a:chOff x="704072" y="2828928"/>
              <a:chExt cx="1455642" cy="295547"/>
            </a:xfrm>
          </p:grpSpPr>
          <p:sp>
            <p:nvSpPr>
              <p:cNvPr id="91" name="Google Shape;91;p15"/>
              <p:cNvSpPr/>
              <p:nvPr/>
            </p:nvSpPr>
            <p:spPr>
              <a:xfrm>
                <a:off x="704072" y="2828928"/>
                <a:ext cx="295547" cy="295547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3170" extrusionOk="0">
                    <a:moveTo>
                      <a:pt x="701" y="1"/>
                    </a:moveTo>
                    <a:cubicBezTo>
                      <a:pt x="301" y="1"/>
                      <a:pt x="1" y="334"/>
                      <a:pt x="1" y="701"/>
                    </a:cubicBezTo>
                    <a:lnTo>
                      <a:pt x="1" y="2436"/>
                    </a:lnTo>
                    <a:cubicBezTo>
                      <a:pt x="1" y="2869"/>
                      <a:pt x="334" y="3169"/>
                      <a:pt x="701" y="3169"/>
                    </a:cubicBezTo>
                    <a:lnTo>
                      <a:pt x="2469" y="3169"/>
                    </a:lnTo>
                    <a:cubicBezTo>
                      <a:pt x="2870" y="3169"/>
                      <a:pt x="3170" y="2836"/>
                      <a:pt x="3170" y="2436"/>
                    </a:cubicBezTo>
                    <a:lnTo>
                      <a:pt x="3170" y="701"/>
                    </a:lnTo>
                    <a:cubicBezTo>
                      <a:pt x="3170" y="267"/>
                      <a:pt x="2836" y="1"/>
                      <a:pt x="24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1095931" y="2922255"/>
                <a:ext cx="1063783" cy="21816"/>
              </a:xfrm>
              <a:custGeom>
                <a:avLst/>
                <a:gdLst/>
                <a:ahLst/>
                <a:cxnLst/>
                <a:rect l="l" t="t" r="r" b="b"/>
                <a:pathLst>
                  <a:path w="11410" h="234" extrusionOk="0">
                    <a:moveTo>
                      <a:pt x="134" y="0"/>
                    </a:moveTo>
                    <a:cubicBezTo>
                      <a:pt x="68" y="0"/>
                      <a:pt x="1" y="34"/>
                      <a:pt x="1" y="100"/>
                    </a:cubicBezTo>
                    <a:cubicBezTo>
                      <a:pt x="1" y="200"/>
                      <a:pt x="68" y="234"/>
                      <a:pt x="134" y="234"/>
                    </a:cubicBezTo>
                    <a:lnTo>
                      <a:pt x="11276" y="234"/>
                    </a:lnTo>
                    <a:cubicBezTo>
                      <a:pt x="11342" y="234"/>
                      <a:pt x="11409" y="200"/>
                      <a:pt x="11409" y="100"/>
                    </a:cubicBezTo>
                    <a:cubicBezTo>
                      <a:pt x="11409" y="34"/>
                      <a:pt x="11309" y="0"/>
                      <a:pt x="112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1095931" y="3003088"/>
                <a:ext cx="684327" cy="21910"/>
              </a:xfrm>
              <a:custGeom>
                <a:avLst/>
                <a:gdLst/>
                <a:ahLst/>
                <a:cxnLst/>
                <a:rect l="l" t="t" r="r" b="b"/>
                <a:pathLst>
                  <a:path w="7340" h="235" extrusionOk="0">
                    <a:moveTo>
                      <a:pt x="134" y="1"/>
                    </a:moveTo>
                    <a:cubicBezTo>
                      <a:pt x="68" y="1"/>
                      <a:pt x="1" y="34"/>
                      <a:pt x="1" y="134"/>
                    </a:cubicBezTo>
                    <a:cubicBezTo>
                      <a:pt x="1" y="201"/>
                      <a:pt x="68" y="234"/>
                      <a:pt x="134" y="234"/>
                    </a:cubicBezTo>
                    <a:lnTo>
                      <a:pt x="7239" y="234"/>
                    </a:lnTo>
                    <a:cubicBezTo>
                      <a:pt x="7306" y="234"/>
                      <a:pt x="7339" y="201"/>
                      <a:pt x="7339" y="134"/>
                    </a:cubicBezTo>
                    <a:cubicBezTo>
                      <a:pt x="7339" y="67"/>
                      <a:pt x="7273" y="1"/>
                      <a:pt x="7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" name="Google Shape;94;p15"/>
            <p:cNvGrpSpPr/>
            <p:nvPr/>
          </p:nvGrpSpPr>
          <p:grpSpPr>
            <a:xfrm>
              <a:off x="1892128" y="3177685"/>
              <a:ext cx="361833" cy="86930"/>
              <a:chOff x="2513203" y="3027163"/>
              <a:chExt cx="361833" cy="86930"/>
            </a:xfrm>
          </p:grpSpPr>
          <p:sp>
            <p:nvSpPr>
              <p:cNvPr id="95" name="Google Shape;95;p15"/>
              <p:cNvSpPr/>
              <p:nvPr/>
            </p:nvSpPr>
            <p:spPr>
              <a:xfrm>
                <a:off x="2513203" y="3027163"/>
                <a:ext cx="88213" cy="86930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2236" extrusionOk="0">
                    <a:moveTo>
                      <a:pt x="1134" y="1"/>
                    </a:moveTo>
                    <a:cubicBezTo>
                      <a:pt x="500" y="1"/>
                      <a:pt x="0" y="501"/>
                      <a:pt x="0" y="1101"/>
                    </a:cubicBezTo>
                    <a:cubicBezTo>
                      <a:pt x="0" y="1735"/>
                      <a:pt x="500" y="2236"/>
                      <a:pt x="1134" y="2236"/>
                    </a:cubicBezTo>
                    <a:cubicBezTo>
                      <a:pt x="1768" y="2236"/>
                      <a:pt x="2268" y="1735"/>
                      <a:pt x="2268" y="1101"/>
                    </a:cubicBezTo>
                    <a:cubicBezTo>
                      <a:pt x="2268" y="501"/>
                      <a:pt x="1768" y="1"/>
                      <a:pt x="11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2650635" y="3027163"/>
                <a:ext cx="88252" cy="86930"/>
              </a:xfrm>
              <a:custGeom>
                <a:avLst/>
                <a:gdLst/>
                <a:ahLst/>
                <a:cxnLst/>
                <a:rect l="l" t="t" r="r" b="b"/>
                <a:pathLst>
                  <a:path w="2270" h="2236" extrusionOk="0">
                    <a:moveTo>
                      <a:pt x="1135" y="1"/>
                    </a:moveTo>
                    <a:cubicBezTo>
                      <a:pt x="501" y="1"/>
                      <a:pt x="1" y="501"/>
                      <a:pt x="1" y="1101"/>
                    </a:cubicBezTo>
                    <a:cubicBezTo>
                      <a:pt x="1" y="1735"/>
                      <a:pt x="501" y="2236"/>
                      <a:pt x="1135" y="2236"/>
                    </a:cubicBezTo>
                    <a:cubicBezTo>
                      <a:pt x="1769" y="2236"/>
                      <a:pt x="2269" y="1735"/>
                      <a:pt x="2269" y="1101"/>
                    </a:cubicBezTo>
                    <a:cubicBezTo>
                      <a:pt x="2269" y="501"/>
                      <a:pt x="1736" y="1"/>
                      <a:pt x="11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2786822" y="3027163"/>
                <a:ext cx="88213" cy="86930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2236" extrusionOk="0">
                    <a:moveTo>
                      <a:pt x="1135" y="1"/>
                    </a:moveTo>
                    <a:cubicBezTo>
                      <a:pt x="501" y="1"/>
                      <a:pt x="0" y="501"/>
                      <a:pt x="0" y="1101"/>
                    </a:cubicBezTo>
                    <a:cubicBezTo>
                      <a:pt x="0" y="1735"/>
                      <a:pt x="501" y="2236"/>
                      <a:pt x="1135" y="2236"/>
                    </a:cubicBezTo>
                    <a:cubicBezTo>
                      <a:pt x="1768" y="2236"/>
                      <a:pt x="2269" y="1735"/>
                      <a:pt x="2269" y="1101"/>
                    </a:cubicBezTo>
                    <a:cubicBezTo>
                      <a:pt x="2269" y="501"/>
                      <a:pt x="1768" y="1"/>
                      <a:pt x="11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2A4B360-782C-22A1-6A45-DFF34CF5A6F7}"/>
              </a:ext>
            </a:extLst>
          </p:cNvPr>
          <p:cNvGrpSpPr/>
          <p:nvPr/>
        </p:nvGrpSpPr>
        <p:grpSpPr>
          <a:xfrm>
            <a:off x="6227722" y="2152372"/>
            <a:ext cx="369332" cy="369332"/>
            <a:chOff x="107722" y="1130848"/>
            <a:chExt cx="369332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029C28F-28DA-F61A-ECE6-2CAEBCA8D1C8}"/>
                </a:ext>
              </a:extLst>
            </p:cNvPr>
            <p:cNvSpPr txBox="1"/>
            <p:nvPr/>
          </p:nvSpPr>
          <p:spPr>
            <a:xfrm rot="2170424">
              <a:off x="113587" y="1130848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>
                  <a:solidFill>
                    <a:schemeClr val="tx1"/>
                  </a:solidFill>
                  <a:latin typeface="Quantico" panose="020B0604020202020204" charset="0"/>
                </a:rPr>
                <a:t>‘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77006A-9EE2-A11C-B1E8-1E8A40411F53}"/>
                </a:ext>
              </a:extLst>
            </p:cNvPr>
            <p:cNvSpPr txBox="1"/>
            <p:nvPr/>
          </p:nvSpPr>
          <p:spPr>
            <a:xfrm rot="18335044">
              <a:off x="161583" y="1126439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>
                  <a:solidFill>
                    <a:schemeClr val="tx1"/>
                  </a:solidFill>
                  <a:latin typeface="Quantico" panose="020B0604020202020204" charset="0"/>
                </a:rPr>
                <a:t>‘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&lt;/</a:t>
            </a:r>
            <a:r>
              <a:rPr lang="en-US"/>
              <a:t> React - Virtuelni DOM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F9C4CC-F894-2680-B752-EC95A09FC09B}"/>
              </a:ext>
            </a:extLst>
          </p:cNvPr>
          <p:cNvSpPr/>
          <p:nvPr/>
        </p:nvSpPr>
        <p:spPr>
          <a:xfrm>
            <a:off x="977153" y="1537029"/>
            <a:ext cx="663389" cy="306595"/>
          </a:xfrm>
          <a:prstGeom prst="rect">
            <a:avLst/>
          </a:prstGeom>
          <a:noFill/>
          <a:ln>
            <a:solidFill>
              <a:srgbClr val="3B9F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Quantico" panose="020B0604020202020204" charset="0"/>
              </a:rPr>
              <a:t>div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B9B3CA6-A9DB-7D98-87D6-E30283DFADCD}"/>
              </a:ext>
            </a:extLst>
          </p:cNvPr>
          <p:cNvSpPr/>
          <p:nvPr/>
        </p:nvSpPr>
        <p:spPr>
          <a:xfrm>
            <a:off x="823855" y="2139456"/>
            <a:ext cx="306595" cy="306595"/>
          </a:xfrm>
          <a:prstGeom prst="ellipse">
            <a:avLst/>
          </a:prstGeom>
          <a:noFill/>
          <a:ln>
            <a:solidFill>
              <a:srgbClr val="3B9F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D68D7FC-E952-5A23-A6B0-B55D3F8CEA96}"/>
              </a:ext>
            </a:extLst>
          </p:cNvPr>
          <p:cNvSpPr/>
          <p:nvPr/>
        </p:nvSpPr>
        <p:spPr>
          <a:xfrm>
            <a:off x="1487244" y="2139457"/>
            <a:ext cx="306595" cy="306595"/>
          </a:xfrm>
          <a:prstGeom prst="ellipse">
            <a:avLst/>
          </a:prstGeom>
          <a:noFill/>
          <a:ln>
            <a:solidFill>
              <a:srgbClr val="3B9F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AFE3C3-355E-4852-419B-16512C4A07DD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flipH="1">
            <a:off x="977153" y="1843624"/>
            <a:ext cx="331695" cy="295832"/>
          </a:xfrm>
          <a:prstGeom prst="line">
            <a:avLst/>
          </a:prstGeom>
          <a:ln w="19050">
            <a:solidFill>
              <a:srgbClr val="3B9F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A41DB0-A18F-3510-B60E-14A9ACBEE6B9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>
            <a:off x="1308848" y="1843624"/>
            <a:ext cx="331694" cy="295833"/>
          </a:xfrm>
          <a:prstGeom prst="line">
            <a:avLst/>
          </a:prstGeom>
          <a:ln w="19050">
            <a:solidFill>
              <a:srgbClr val="3B9F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C088380-9CEA-E285-12CD-BC4877B7545B}"/>
              </a:ext>
            </a:extLst>
          </p:cNvPr>
          <p:cNvSpPr/>
          <p:nvPr/>
        </p:nvSpPr>
        <p:spPr>
          <a:xfrm>
            <a:off x="3050912" y="2169052"/>
            <a:ext cx="663389" cy="306595"/>
          </a:xfrm>
          <a:prstGeom prst="rect">
            <a:avLst/>
          </a:prstGeom>
          <a:noFill/>
          <a:ln>
            <a:solidFill>
              <a:srgbClr val="3B9F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Quantico" panose="020B0604020202020204" charset="0"/>
              </a:rPr>
              <a:t>div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BBAB887-56A2-A62A-0703-40327C016EC5}"/>
              </a:ext>
            </a:extLst>
          </p:cNvPr>
          <p:cNvSpPr/>
          <p:nvPr/>
        </p:nvSpPr>
        <p:spPr>
          <a:xfrm>
            <a:off x="2897614" y="2771479"/>
            <a:ext cx="306595" cy="306595"/>
          </a:xfrm>
          <a:prstGeom prst="ellipse">
            <a:avLst/>
          </a:prstGeom>
          <a:noFill/>
          <a:ln>
            <a:solidFill>
              <a:srgbClr val="3B9F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B17DD06-E6CE-8183-BECA-6C09A0681595}"/>
              </a:ext>
            </a:extLst>
          </p:cNvPr>
          <p:cNvSpPr/>
          <p:nvPr/>
        </p:nvSpPr>
        <p:spPr>
          <a:xfrm>
            <a:off x="3561003" y="2771480"/>
            <a:ext cx="306595" cy="306595"/>
          </a:xfrm>
          <a:prstGeom prst="ellipse">
            <a:avLst/>
          </a:prstGeom>
          <a:noFill/>
          <a:ln>
            <a:solidFill>
              <a:srgbClr val="3B9F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B57B16-D085-0EB9-034D-FD434851E08F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 flipH="1">
            <a:off x="3050912" y="2475647"/>
            <a:ext cx="331695" cy="295832"/>
          </a:xfrm>
          <a:prstGeom prst="line">
            <a:avLst/>
          </a:prstGeom>
          <a:ln w="19050">
            <a:solidFill>
              <a:srgbClr val="3B9F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3E78AC-31A9-E3D3-C548-B7FAA119544E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>
            <a:off x="3382607" y="2475647"/>
            <a:ext cx="331694" cy="295833"/>
          </a:xfrm>
          <a:prstGeom prst="line">
            <a:avLst/>
          </a:prstGeom>
          <a:ln w="19050">
            <a:solidFill>
              <a:srgbClr val="3B9F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72C70C5-F692-F044-F0EE-16F4CE1FC932}"/>
              </a:ext>
            </a:extLst>
          </p:cNvPr>
          <p:cNvSpPr/>
          <p:nvPr/>
        </p:nvSpPr>
        <p:spPr>
          <a:xfrm>
            <a:off x="6852887" y="2189348"/>
            <a:ext cx="663389" cy="306595"/>
          </a:xfrm>
          <a:prstGeom prst="rect">
            <a:avLst/>
          </a:prstGeom>
          <a:noFill/>
          <a:ln>
            <a:solidFill>
              <a:srgbClr val="3B9F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Quantico" panose="020B0604020202020204" charset="0"/>
              </a:rPr>
              <a:t>div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D4D3473-68B6-49AA-2E26-244C9CF15F3A}"/>
              </a:ext>
            </a:extLst>
          </p:cNvPr>
          <p:cNvSpPr/>
          <p:nvPr/>
        </p:nvSpPr>
        <p:spPr>
          <a:xfrm>
            <a:off x="6342613" y="2892974"/>
            <a:ext cx="306595" cy="306595"/>
          </a:xfrm>
          <a:prstGeom prst="ellipse">
            <a:avLst/>
          </a:prstGeom>
          <a:noFill/>
          <a:ln>
            <a:solidFill>
              <a:srgbClr val="3B9F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B7444DD-E48E-9DD4-79AB-ABB257790B80}"/>
              </a:ext>
            </a:extLst>
          </p:cNvPr>
          <p:cNvSpPr/>
          <p:nvPr/>
        </p:nvSpPr>
        <p:spPr>
          <a:xfrm>
            <a:off x="7714747" y="2892973"/>
            <a:ext cx="306595" cy="306595"/>
          </a:xfrm>
          <a:prstGeom prst="ellipse">
            <a:avLst/>
          </a:prstGeom>
          <a:noFill/>
          <a:ln>
            <a:solidFill>
              <a:srgbClr val="3B9F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2B57587-3A1E-4D1D-8CF6-C6EF15457E5F}"/>
              </a:ext>
            </a:extLst>
          </p:cNvPr>
          <p:cNvCxnSpPr>
            <a:cxnSpLocks/>
            <a:stCxn id="17" idx="2"/>
            <a:endCxn id="18" idx="7"/>
          </p:cNvCxnSpPr>
          <p:nvPr/>
        </p:nvCxnSpPr>
        <p:spPr>
          <a:xfrm flipH="1">
            <a:off x="6604308" y="2495943"/>
            <a:ext cx="580274" cy="441931"/>
          </a:xfrm>
          <a:prstGeom prst="line">
            <a:avLst/>
          </a:prstGeom>
          <a:ln w="19050">
            <a:solidFill>
              <a:srgbClr val="3B9F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CF43DC-9219-ABFC-3289-E607A2DCB01F}"/>
              </a:ext>
            </a:extLst>
          </p:cNvPr>
          <p:cNvCxnSpPr>
            <a:cxnSpLocks/>
            <a:stCxn id="17" idx="2"/>
            <a:endCxn id="19" idx="1"/>
          </p:cNvCxnSpPr>
          <p:nvPr/>
        </p:nvCxnSpPr>
        <p:spPr>
          <a:xfrm>
            <a:off x="7184582" y="2495943"/>
            <a:ext cx="575065" cy="441930"/>
          </a:xfrm>
          <a:prstGeom prst="line">
            <a:avLst/>
          </a:prstGeom>
          <a:ln w="19050">
            <a:solidFill>
              <a:srgbClr val="3B9F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EC761680-4106-1E44-FE8F-6D510CD273D2}"/>
              </a:ext>
            </a:extLst>
          </p:cNvPr>
          <p:cNvSpPr/>
          <p:nvPr/>
        </p:nvSpPr>
        <p:spPr>
          <a:xfrm>
            <a:off x="7028680" y="2892975"/>
            <a:ext cx="306595" cy="306595"/>
          </a:xfrm>
          <a:prstGeom prst="ellipse">
            <a:avLst/>
          </a:prstGeom>
          <a:noFill/>
          <a:ln>
            <a:solidFill>
              <a:srgbClr val="3B9F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0DC3E97-067E-DCBA-8555-56AB4FB4F514}"/>
              </a:ext>
            </a:extLst>
          </p:cNvPr>
          <p:cNvCxnSpPr>
            <a:cxnSpLocks/>
            <a:stCxn id="17" idx="2"/>
            <a:endCxn id="24" idx="0"/>
          </p:cNvCxnSpPr>
          <p:nvPr/>
        </p:nvCxnSpPr>
        <p:spPr>
          <a:xfrm flipH="1">
            <a:off x="7181978" y="2495943"/>
            <a:ext cx="2604" cy="397032"/>
          </a:xfrm>
          <a:prstGeom prst="line">
            <a:avLst/>
          </a:prstGeom>
          <a:ln w="19050">
            <a:solidFill>
              <a:srgbClr val="3B9F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AD8B11D8-798C-359C-0293-2EFFC25D8515}"/>
              </a:ext>
            </a:extLst>
          </p:cNvPr>
          <p:cNvSpPr/>
          <p:nvPr/>
        </p:nvSpPr>
        <p:spPr>
          <a:xfrm>
            <a:off x="6862664" y="4031969"/>
            <a:ext cx="663389" cy="306595"/>
          </a:xfrm>
          <a:prstGeom prst="rect">
            <a:avLst/>
          </a:prstGeom>
          <a:noFill/>
          <a:ln>
            <a:solidFill>
              <a:srgbClr val="3B9F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Quantico" panose="020B0604020202020204" charset="0"/>
              </a:rPr>
              <a:t>div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C079C77-D5E2-E2BB-69B1-C94F945226EB}"/>
              </a:ext>
            </a:extLst>
          </p:cNvPr>
          <p:cNvSpPr/>
          <p:nvPr/>
        </p:nvSpPr>
        <p:spPr>
          <a:xfrm>
            <a:off x="6352390" y="4735595"/>
            <a:ext cx="306595" cy="306595"/>
          </a:xfrm>
          <a:prstGeom prst="ellipse">
            <a:avLst/>
          </a:prstGeom>
          <a:noFill/>
          <a:ln>
            <a:solidFill>
              <a:srgbClr val="3B9F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0BBD7BE-6156-9CF5-FE1D-616A5A27FA95}"/>
              </a:ext>
            </a:extLst>
          </p:cNvPr>
          <p:cNvSpPr/>
          <p:nvPr/>
        </p:nvSpPr>
        <p:spPr>
          <a:xfrm>
            <a:off x="7724524" y="4735594"/>
            <a:ext cx="306595" cy="306595"/>
          </a:xfrm>
          <a:prstGeom prst="ellipse">
            <a:avLst/>
          </a:prstGeom>
          <a:noFill/>
          <a:ln>
            <a:solidFill>
              <a:srgbClr val="3B9F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C442C49-EC1C-483C-F906-DF0A6D0AD320}"/>
              </a:ext>
            </a:extLst>
          </p:cNvPr>
          <p:cNvCxnSpPr>
            <a:cxnSpLocks/>
            <a:stCxn id="70" idx="2"/>
            <a:endCxn id="71" idx="7"/>
          </p:cNvCxnSpPr>
          <p:nvPr/>
        </p:nvCxnSpPr>
        <p:spPr>
          <a:xfrm flipH="1">
            <a:off x="6614085" y="4338564"/>
            <a:ext cx="580274" cy="441931"/>
          </a:xfrm>
          <a:prstGeom prst="line">
            <a:avLst/>
          </a:prstGeom>
          <a:ln w="19050">
            <a:solidFill>
              <a:srgbClr val="3B9F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FC9AA33-734A-C95C-BA42-D04EBAF2308B}"/>
              </a:ext>
            </a:extLst>
          </p:cNvPr>
          <p:cNvCxnSpPr>
            <a:cxnSpLocks/>
            <a:stCxn id="70" idx="2"/>
            <a:endCxn id="72" idx="1"/>
          </p:cNvCxnSpPr>
          <p:nvPr/>
        </p:nvCxnSpPr>
        <p:spPr>
          <a:xfrm>
            <a:off x="7194359" y="4338564"/>
            <a:ext cx="575065" cy="441930"/>
          </a:xfrm>
          <a:prstGeom prst="line">
            <a:avLst/>
          </a:prstGeom>
          <a:ln w="19050">
            <a:solidFill>
              <a:srgbClr val="3B9F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43A3D5EC-72DA-8938-9D40-C302B8FE9666}"/>
              </a:ext>
            </a:extLst>
          </p:cNvPr>
          <p:cNvSpPr/>
          <p:nvPr/>
        </p:nvSpPr>
        <p:spPr>
          <a:xfrm>
            <a:off x="7038457" y="4735596"/>
            <a:ext cx="306595" cy="306595"/>
          </a:xfrm>
          <a:prstGeom prst="ellipse">
            <a:avLst/>
          </a:prstGeom>
          <a:noFill/>
          <a:ln>
            <a:solidFill>
              <a:srgbClr val="3B9F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7EB0446-8BE3-7FA3-BEA9-10BB1C1729EA}"/>
              </a:ext>
            </a:extLst>
          </p:cNvPr>
          <p:cNvCxnSpPr>
            <a:cxnSpLocks/>
            <a:stCxn id="70" idx="2"/>
            <a:endCxn id="75" idx="0"/>
          </p:cNvCxnSpPr>
          <p:nvPr/>
        </p:nvCxnSpPr>
        <p:spPr>
          <a:xfrm flipH="1">
            <a:off x="7191755" y="4338564"/>
            <a:ext cx="2604" cy="397032"/>
          </a:xfrm>
          <a:prstGeom prst="line">
            <a:avLst/>
          </a:prstGeom>
          <a:ln w="19050">
            <a:solidFill>
              <a:srgbClr val="3B9F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924DC0CC-D6D1-3071-8FDB-D713D4BC1057}"/>
              </a:ext>
            </a:extLst>
          </p:cNvPr>
          <p:cNvSpPr txBox="1"/>
          <p:nvPr/>
        </p:nvSpPr>
        <p:spPr>
          <a:xfrm>
            <a:off x="799551" y="2158289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tx1"/>
                </a:solidFill>
                <a:latin typeface="Quantico" panose="020B0604020202020204" charset="0"/>
              </a:rPr>
              <a:t>h1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0B2D159-4D65-AFA8-E2A3-442BDF526849}"/>
              </a:ext>
            </a:extLst>
          </p:cNvPr>
          <p:cNvSpPr txBox="1"/>
          <p:nvPr/>
        </p:nvSpPr>
        <p:spPr>
          <a:xfrm>
            <a:off x="1454432" y="2169052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tx1"/>
                </a:solidFill>
                <a:latin typeface="Quantico" panose="020B0604020202020204" charset="0"/>
              </a:rPr>
              <a:t>h2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3409849-0A10-C71A-C69D-808BB8559D6F}"/>
              </a:ext>
            </a:extLst>
          </p:cNvPr>
          <p:cNvSpPr txBox="1"/>
          <p:nvPr/>
        </p:nvSpPr>
        <p:spPr>
          <a:xfrm>
            <a:off x="2874936" y="2801075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tx1"/>
                </a:solidFill>
                <a:latin typeface="Quantico" panose="020B0604020202020204" charset="0"/>
              </a:rPr>
              <a:t>h1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A4C5EE0-1B99-7394-7F52-40A80286ADE6}"/>
              </a:ext>
            </a:extLst>
          </p:cNvPr>
          <p:cNvSpPr txBox="1"/>
          <p:nvPr/>
        </p:nvSpPr>
        <p:spPr>
          <a:xfrm>
            <a:off x="6323663" y="2930222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tx1"/>
                </a:solidFill>
                <a:latin typeface="Quantico" panose="020B0604020202020204" charset="0"/>
              </a:rPr>
              <a:t>h1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C51C584-66BB-B693-C9E6-152FE9A46C99}"/>
              </a:ext>
            </a:extLst>
          </p:cNvPr>
          <p:cNvSpPr txBox="1"/>
          <p:nvPr/>
        </p:nvSpPr>
        <p:spPr>
          <a:xfrm>
            <a:off x="6323586" y="4780494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tx1"/>
                </a:solidFill>
                <a:latin typeface="Quantico" panose="020B0604020202020204" charset="0"/>
              </a:rPr>
              <a:t>h1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E1EF8DF-67E7-D1C6-1EE4-97C9FA53F10C}"/>
              </a:ext>
            </a:extLst>
          </p:cNvPr>
          <p:cNvSpPr txBox="1"/>
          <p:nvPr/>
        </p:nvSpPr>
        <p:spPr>
          <a:xfrm>
            <a:off x="3531541" y="2801075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tx1"/>
                </a:solidFill>
                <a:latin typeface="Quantico" panose="020B0604020202020204" charset="0"/>
              </a:rPr>
              <a:t>h2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3AE9875-60A2-0F62-7C0C-BA0182144138}"/>
              </a:ext>
            </a:extLst>
          </p:cNvPr>
          <p:cNvSpPr txBox="1"/>
          <p:nvPr/>
        </p:nvSpPr>
        <p:spPr>
          <a:xfrm>
            <a:off x="7004637" y="2922569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tx1"/>
                </a:solidFill>
                <a:latin typeface="Quantico" panose="020B0604020202020204" charset="0"/>
              </a:rPr>
              <a:t>h2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D296DE2-D02E-CB2B-E9FD-871C6676ED04}"/>
              </a:ext>
            </a:extLst>
          </p:cNvPr>
          <p:cNvSpPr txBox="1"/>
          <p:nvPr/>
        </p:nvSpPr>
        <p:spPr>
          <a:xfrm>
            <a:off x="7010854" y="4779180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/>
                </a:solidFill>
                <a:latin typeface="Quantico" panose="020B0604020202020204" charset="0"/>
              </a:rPr>
              <a:t>h2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EB4DC2F-76DF-4F5C-32EA-3D157F264F87}"/>
              </a:ext>
            </a:extLst>
          </p:cNvPr>
          <p:cNvSpPr txBox="1"/>
          <p:nvPr/>
        </p:nvSpPr>
        <p:spPr>
          <a:xfrm>
            <a:off x="7681935" y="2937216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tx1"/>
                </a:solidFill>
                <a:latin typeface="Quantico" panose="020B0604020202020204" charset="0"/>
              </a:rPr>
              <a:t>h3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F6D4A06-25C7-2C25-04A6-AF0E23011D64}"/>
              </a:ext>
            </a:extLst>
          </p:cNvPr>
          <p:cNvSpPr txBox="1"/>
          <p:nvPr/>
        </p:nvSpPr>
        <p:spPr>
          <a:xfrm>
            <a:off x="7701398" y="4772842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tx1"/>
                </a:solidFill>
                <a:latin typeface="Quantico" panose="020B0604020202020204" charset="0"/>
              </a:rPr>
              <a:t>h3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CCC25D0-CF2E-59B5-9863-A4B426C9625B}"/>
              </a:ext>
            </a:extLst>
          </p:cNvPr>
          <p:cNvCxnSpPr>
            <a:cxnSpLocks/>
          </p:cNvCxnSpPr>
          <p:nvPr/>
        </p:nvCxnSpPr>
        <p:spPr>
          <a:xfrm>
            <a:off x="2151529" y="2292753"/>
            <a:ext cx="403412" cy="0"/>
          </a:xfrm>
          <a:prstGeom prst="straightConnector1">
            <a:avLst/>
          </a:prstGeom>
          <a:ln w="19050">
            <a:solidFill>
              <a:srgbClr val="3B9F7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E86D1F3-7AE7-6EDD-8F98-DB4749289992}"/>
              </a:ext>
            </a:extLst>
          </p:cNvPr>
          <p:cNvCxnSpPr>
            <a:cxnSpLocks/>
          </p:cNvCxnSpPr>
          <p:nvPr/>
        </p:nvCxnSpPr>
        <p:spPr>
          <a:xfrm rot="5400000">
            <a:off x="6980272" y="3547811"/>
            <a:ext cx="403412" cy="0"/>
          </a:xfrm>
          <a:prstGeom prst="straightConnector1">
            <a:avLst/>
          </a:prstGeom>
          <a:ln w="19050">
            <a:solidFill>
              <a:srgbClr val="3B9F7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456B4D3-97C9-3AEF-84B4-3C4D0254234D}"/>
              </a:ext>
            </a:extLst>
          </p:cNvPr>
          <p:cNvCxnSpPr/>
          <p:nvPr/>
        </p:nvCxnSpPr>
        <p:spPr>
          <a:xfrm>
            <a:off x="4410635" y="2292753"/>
            <a:ext cx="1586753" cy="0"/>
          </a:xfrm>
          <a:prstGeom prst="straightConnector1">
            <a:avLst/>
          </a:prstGeom>
          <a:ln w="19050">
            <a:solidFill>
              <a:srgbClr val="3B9F7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D563B1F1-9CB5-4517-1E85-2C33D9F9BF41}"/>
              </a:ext>
            </a:extLst>
          </p:cNvPr>
          <p:cNvSpPr txBox="1"/>
          <p:nvPr/>
        </p:nvSpPr>
        <p:spPr>
          <a:xfrm>
            <a:off x="856513" y="1264133"/>
            <a:ext cx="9701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chemeClr val="tx1"/>
                </a:solidFill>
                <a:latin typeface="Quantico" panose="020B0604020202020204" charset="0"/>
              </a:rPr>
              <a:t>Actual DOM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565FD21-9C40-AF79-1FBB-DFDD25A3D5B8}"/>
              </a:ext>
            </a:extLst>
          </p:cNvPr>
          <p:cNvSpPr txBox="1"/>
          <p:nvPr/>
        </p:nvSpPr>
        <p:spPr>
          <a:xfrm>
            <a:off x="2781972" y="1907441"/>
            <a:ext cx="12538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chemeClr val="tx1"/>
                </a:solidFill>
                <a:latin typeface="Quantico" panose="020B0604020202020204" charset="0"/>
              </a:rPr>
              <a:t>Old Virtual DOM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ADB49F4-6DAA-8C94-E0B6-8D08F8E61F6A}"/>
              </a:ext>
            </a:extLst>
          </p:cNvPr>
          <p:cNvSpPr txBox="1"/>
          <p:nvPr/>
        </p:nvSpPr>
        <p:spPr>
          <a:xfrm>
            <a:off x="6555534" y="1924276"/>
            <a:ext cx="13163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chemeClr val="tx1"/>
                </a:solidFill>
                <a:latin typeface="Quantico" panose="020B0604020202020204" charset="0"/>
              </a:rPr>
              <a:t>New Virtual DOM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EE4CA78-63FE-0DBA-CCCA-517479195347}"/>
              </a:ext>
            </a:extLst>
          </p:cNvPr>
          <p:cNvSpPr txBox="1"/>
          <p:nvPr/>
        </p:nvSpPr>
        <p:spPr>
          <a:xfrm>
            <a:off x="6551658" y="3744513"/>
            <a:ext cx="12971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chemeClr val="tx1"/>
                </a:solidFill>
                <a:latin typeface="Quantico" panose="020B0604020202020204" charset="0"/>
              </a:rPr>
              <a:t>New Actual DOM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E06FA11-379E-B229-A268-C9A16231E6E9}"/>
              </a:ext>
            </a:extLst>
          </p:cNvPr>
          <p:cNvSpPr/>
          <p:nvPr/>
        </p:nvSpPr>
        <p:spPr>
          <a:xfrm>
            <a:off x="695121" y="3710098"/>
            <a:ext cx="3602915" cy="509030"/>
          </a:xfrm>
          <a:prstGeom prst="rect">
            <a:avLst/>
          </a:prstGeom>
          <a:solidFill>
            <a:srgbClr val="3B9F7E"/>
          </a:solidFill>
          <a:ln>
            <a:solidFill>
              <a:srgbClr val="3B9F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rgbClr val="2D323C"/>
                </a:solidFill>
                <a:latin typeface="Quantico" panose="020B0604020202020204" charset="0"/>
              </a:rPr>
              <a:t>Browser DOM &lt;-&gt; Virtual DOM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44F5CF4-E4E6-94FB-99C7-A4EC8CA7E850}"/>
              </a:ext>
            </a:extLst>
          </p:cNvPr>
          <p:cNvSpPr txBox="1"/>
          <p:nvPr/>
        </p:nvSpPr>
        <p:spPr>
          <a:xfrm>
            <a:off x="4819129" y="2038246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chemeClr val="tx1"/>
                </a:solidFill>
                <a:latin typeface="Quantico" panose="020B0604020202020204" charset="0"/>
              </a:rPr>
              <a:t>Compare</a:t>
            </a:r>
          </a:p>
        </p:txBody>
      </p:sp>
    </p:spTree>
    <p:extLst>
      <p:ext uri="{BB962C8B-B14F-4D97-AF65-F5344CB8AC3E}">
        <p14:creationId xmlns:p14="http://schemas.microsoft.com/office/powerpoint/2010/main" val="3753545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1DAEF"/>
                </a:solidFill>
              </a:rPr>
              <a:t>&lt;/</a:t>
            </a:r>
            <a:r>
              <a:rPr lang="en-US"/>
              <a:t>React – Props vs State</a:t>
            </a:r>
            <a:endParaRPr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0FAF533-F38D-FE68-1C44-3DAC8A669E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265444"/>
              </p:ext>
            </p:extLst>
          </p:nvPr>
        </p:nvGraphicFramePr>
        <p:xfrm>
          <a:off x="1238334" y="1315383"/>
          <a:ext cx="6305466" cy="3204382"/>
        </p:xfrm>
        <a:graphic>
          <a:graphicData uri="http://schemas.openxmlformats.org/drawingml/2006/table">
            <a:tbl>
              <a:tblPr firstRow="1" bandRow="1">
                <a:tableStyleId>{9B664C16-8E96-4B24-A509-1BDB22295486}</a:tableStyleId>
              </a:tblPr>
              <a:tblGrid>
                <a:gridCol w="3152733">
                  <a:extLst>
                    <a:ext uri="{9D8B030D-6E8A-4147-A177-3AD203B41FA5}">
                      <a16:colId xmlns:a16="http://schemas.microsoft.com/office/drawing/2014/main" val="1724556772"/>
                    </a:ext>
                  </a:extLst>
                </a:gridCol>
                <a:gridCol w="3152733">
                  <a:extLst>
                    <a:ext uri="{9D8B030D-6E8A-4147-A177-3AD203B41FA5}">
                      <a16:colId xmlns:a16="http://schemas.microsoft.com/office/drawing/2014/main" val="2304847117"/>
                    </a:ext>
                  </a:extLst>
                </a:gridCol>
              </a:tblGrid>
              <a:tr h="461182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Quantico" panose="020B0604020202020204" charset="0"/>
                        </a:rPr>
                        <a:t>Props</a:t>
                      </a:r>
                    </a:p>
                  </a:txBody>
                  <a:tcPr anchor="ctr">
                    <a:solidFill>
                      <a:srgbClr val="7F7F7F">
                        <a:alpha val="380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Quantico" panose="020B0604020202020204" charset="0"/>
                        </a:rPr>
                        <a:t>State</a:t>
                      </a:r>
                    </a:p>
                  </a:txBody>
                  <a:tcPr anchor="ctr">
                    <a:solidFill>
                      <a:srgbClr val="7F7F7F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091016"/>
                  </a:ext>
                </a:extLst>
              </a:tr>
              <a:tr h="461182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>
                          <a:solidFill>
                            <a:schemeClr val="tx1"/>
                          </a:solidFill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Arial"/>
                          <a:sym typeface="Arial"/>
                        </a:rPr>
                        <a:t>Props se koriste kako bi se slali podaci i rukovaoci događajima (event handlers) dečijim komponentama.</a:t>
                      </a:r>
                      <a:endParaRPr lang="en-US" sz="120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>
                          <a:solidFill>
                            <a:schemeClr val="tx1"/>
                          </a:solidFill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Arial"/>
                          <a:sym typeface="Arial"/>
                        </a:rPr>
                        <a:t>Podaci komponenata koji se moraju prikazati u njoj čuvaju se u stanju (state).</a:t>
                      </a:r>
                      <a:endParaRPr lang="en-US" sz="120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990287"/>
                  </a:ext>
                </a:extLst>
              </a:tr>
              <a:tr h="461182"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u="none" strike="noStrike" cap="none">
                          <a:solidFill>
                            <a:schemeClr val="tx1"/>
                          </a:solidFill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Arial"/>
                          <a:sym typeface="Arial"/>
                        </a:rPr>
                        <a:t>Props su nepromenjivi — ne mogu se menjati nakon što su postavljeni.</a:t>
                      </a:r>
                      <a:endParaRPr lang="en-US" sz="120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>
                          <a:solidFill>
                            <a:schemeClr val="tx1"/>
                          </a:solidFill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Arial"/>
                          <a:sym typeface="Arial"/>
                        </a:rPr>
                        <a:t>Podaci se čuvaju u stanju (state), koji se može menjati tokom vremena.</a:t>
                      </a:r>
                      <a:endParaRPr lang="en-US" sz="120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8497646"/>
                  </a:ext>
                </a:extLst>
              </a:tr>
              <a:tr h="461182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>
                          <a:solidFill>
                            <a:schemeClr val="tx1"/>
                          </a:solidFill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Arial"/>
                          <a:sym typeface="Arial"/>
                        </a:rPr>
                        <a:t>I funkcionalne i klasne komponente mogu imati koristi od korišćenja props.</a:t>
                      </a:r>
                      <a:endParaRPr lang="en-US" sz="120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>
                          <a:solidFill>
                            <a:schemeClr val="tx1"/>
                          </a:solidFill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Arial"/>
                          <a:sym typeface="Arial"/>
                        </a:rPr>
                        <a:t>Samo klasne komponente mogu koristiti stanje (state).</a:t>
                      </a:r>
                      <a:endParaRPr lang="en-US" sz="120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8910007"/>
                  </a:ext>
                </a:extLst>
              </a:tr>
              <a:tr h="461182">
                <a:tc>
                  <a:txBody>
                    <a:bodyPr/>
                    <a:lstStyle/>
                    <a:p>
                      <a:pPr algn="ctr"/>
                      <a:r>
                        <a:rPr lang="sv-SE" sz="1200" b="0" i="0" u="none" strike="noStrike" cap="none">
                          <a:solidFill>
                            <a:schemeClr val="tx1"/>
                          </a:solidFill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Arial"/>
                          <a:sym typeface="Arial"/>
                        </a:rPr>
                        <a:t>Roditeljska komponenta postavlja propse za dečije komponente.</a:t>
                      </a:r>
                      <a:endParaRPr lang="en-US" sz="120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>
                          <a:solidFill>
                            <a:schemeClr val="tx1"/>
                          </a:solidFill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Arial"/>
                          <a:sym typeface="Arial"/>
                        </a:rPr>
                        <a:t>Rukovaoci događaja (Event handlers) obično su odgovorni za ažuriranje stanja.</a:t>
                      </a:r>
                      <a:endParaRPr lang="en-US" sz="120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9797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5382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1DAEF"/>
                </a:solidFill>
                <a:latin typeface="Quantico" panose="020B0604020202020204" charset="0"/>
              </a:rPr>
              <a:t>&lt;/</a:t>
            </a:r>
            <a:r>
              <a:rPr lang="en-US" sz="3600" b="0" i="0" u="none" strike="noStrike">
                <a:solidFill>
                  <a:schemeClr val="tx1"/>
                </a:solidFill>
                <a:effectLst/>
                <a:latin typeface="Quantico" panose="020B0604020202020204" charset="0"/>
              </a:rPr>
              <a:t> </a:t>
            </a:r>
            <a:r>
              <a:rPr lang="en-US" b="0" i="0" u="none" strike="noStrike">
                <a:solidFill>
                  <a:schemeClr val="tx1"/>
                </a:solidFill>
                <a:effectLst/>
                <a:latin typeface="Quantico" panose="020B0604020202020204" charset="0"/>
              </a:rPr>
              <a:t>One-way d</a:t>
            </a:r>
            <a:r>
              <a:rPr lang="en-US">
                <a:solidFill>
                  <a:schemeClr val="tx1"/>
                </a:solidFill>
                <a:latin typeface="Quantico" panose="020B0604020202020204" charset="0"/>
              </a:rPr>
              <a:t>ata binding</a:t>
            </a:r>
            <a:endParaRPr>
              <a:solidFill>
                <a:schemeClr val="tx1"/>
              </a:solidFill>
              <a:latin typeface="Quantico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4516B4-AEEC-8867-B7B2-C45F9CA8D24A}"/>
              </a:ext>
            </a:extLst>
          </p:cNvPr>
          <p:cNvSpPr txBox="1"/>
          <p:nvPr/>
        </p:nvSpPr>
        <p:spPr>
          <a:xfrm>
            <a:off x="575603" y="1642138"/>
            <a:ext cx="4999287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Roditelj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ime: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'John'</a:t>
            </a:r>
            <a:endParaRPr lang="en-US" sz="11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};</a:t>
            </a:r>
          </a:p>
          <a:p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1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ChildComponent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ime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{this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ime</a:t>
            </a:r>
            <a:r>
              <a:rPr lang="en-US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1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);</a:t>
            </a:r>
          </a:p>
          <a:p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0B0BCF-682D-6E74-AB99-3462140CE86F}"/>
              </a:ext>
            </a:extLst>
          </p:cNvPr>
          <p:cNvSpPr txBox="1"/>
          <p:nvPr/>
        </p:nvSpPr>
        <p:spPr>
          <a:xfrm>
            <a:off x="4680154" y="1642138"/>
            <a:ext cx="3888243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ChildComponent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1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1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{this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ime</a:t>
            </a:r>
            <a:r>
              <a:rPr lang="en-US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1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1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1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);</a:t>
            </a:r>
          </a:p>
          <a:p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E7C4880-8A1E-8329-2006-C2797579A8FB}"/>
              </a:ext>
            </a:extLst>
          </p:cNvPr>
          <p:cNvCxnSpPr>
            <a:cxnSpLocks/>
          </p:cNvCxnSpPr>
          <p:nvPr/>
        </p:nvCxnSpPr>
        <p:spPr>
          <a:xfrm>
            <a:off x="4427648" y="1356334"/>
            <a:ext cx="0" cy="3126153"/>
          </a:xfrm>
          <a:prstGeom prst="line">
            <a:avLst/>
          </a:prstGeom>
          <a:ln>
            <a:solidFill>
              <a:srgbClr val="81DA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349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79797"/>
                </a:solidFill>
              </a:rPr>
              <a:t>&lt;/</a:t>
            </a:r>
            <a:r>
              <a:rPr lang="en-US"/>
              <a:t>React – Komponente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D2076E-8297-2CAB-988E-65D4680F18CC}"/>
              </a:ext>
            </a:extLst>
          </p:cNvPr>
          <p:cNvSpPr txBox="1"/>
          <p:nvPr/>
        </p:nvSpPr>
        <p:spPr>
          <a:xfrm>
            <a:off x="720000" y="1423074"/>
            <a:ext cx="7095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>
                <a:solidFill>
                  <a:schemeClr val="tx1"/>
                </a:solidFill>
                <a:effectLst/>
                <a:latin typeface="Quantico" panose="020B0604020202020204" charset="0"/>
              </a:rPr>
              <a:t>Komponente su građevinski blokovi svake React aplikacije</a:t>
            </a:r>
            <a:endParaRPr lang="en-US">
              <a:solidFill>
                <a:schemeClr val="tx1"/>
              </a:solidFill>
              <a:latin typeface="Quantico" panose="020B060402020202020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1F1433-5835-1816-D6B3-E88994FA1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693372"/>
            <a:ext cx="7617600" cy="300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59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4B16F"/>
                </a:solidFill>
              </a:rPr>
              <a:t>&lt;/</a:t>
            </a:r>
            <a:r>
              <a:rPr lang="en-US"/>
              <a:t>React – Funkcionalne komponente</a:t>
            </a: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2697B1-6159-CA0D-BCF3-CF72D075B6C8}"/>
              </a:ext>
            </a:extLst>
          </p:cNvPr>
          <p:cNvSpPr txBox="1"/>
          <p:nvPr/>
        </p:nvSpPr>
        <p:spPr>
          <a:xfrm>
            <a:off x="641172" y="2369477"/>
            <a:ext cx="725361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MyComponent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 </a:t>
            </a:r>
          </a:p>
          <a:p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Hello, world! My name is 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} </a:t>
            </a:r>
          </a:p>
          <a:p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MyComponent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'aaron'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2294B7-C798-2D46-498B-EC8B29194855}"/>
              </a:ext>
            </a:extLst>
          </p:cNvPr>
          <p:cNvCxnSpPr>
            <a:cxnSpLocks/>
          </p:cNvCxnSpPr>
          <p:nvPr/>
        </p:nvCxnSpPr>
        <p:spPr>
          <a:xfrm>
            <a:off x="2341179" y="2037363"/>
            <a:ext cx="197069" cy="337069"/>
          </a:xfrm>
          <a:prstGeom prst="straightConnector1">
            <a:avLst/>
          </a:prstGeom>
          <a:ln w="12700">
            <a:solidFill>
              <a:srgbClr val="84B1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C02282E-1EC2-F235-421E-080E2A38FE16}"/>
              </a:ext>
            </a:extLst>
          </p:cNvPr>
          <p:cNvSpPr txBox="1"/>
          <p:nvPr/>
        </p:nvSpPr>
        <p:spPr>
          <a:xfrm>
            <a:off x="1563548" y="1514143"/>
            <a:ext cx="1555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tx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Komponenta je funkcija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FACD38-4796-9523-635B-218E0E75179F}"/>
              </a:ext>
            </a:extLst>
          </p:cNvPr>
          <p:cNvCxnSpPr>
            <a:cxnSpLocks/>
          </p:cNvCxnSpPr>
          <p:nvPr/>
        </p:nvCxnSpPr>
        <p:spPr>
          <a:xfrm flipH="1">
            <a:off x="4690241" y="1950652"/>
            <a:ext cx="725214" cy="418825"/>
          </a:xfrm>
          <a:prstGeom prst="straightConnector1">
            <a:avLst/>
          </a:prstGeom>
          <a:ln w="12700">
            <a:solidFill>
              <a:srgbClr val="84B1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C006AB1-25C3-F016-D95D-214A611FDD21}"/>
              </a:ext>
            </a:extLst>
          </p:cNvPr>
          <p:cNvSpPr txBox="1"/>
          <p:nvPr/>
        </p:nvSpPr>
        <p:spPr>
          <a:xfrm>
            <a:off x="4970283" y="1390365"/>
            <a:ext cx="2698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>
                <a:solidFill>
                  <a:schemeClr val="tx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Ulazi se prenose kroz jedan argument koji se naziva "props"</a:t>
            </a:r>
            <a:endParaRPr lang="en-US" sz="1200">
              <a:solidFill>
                <a:schemeClr val="tx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1B32D3B-F703-924B-C2FD-3BE4AF7AA2BC}"/>
              </a:ext>
            </a:extLst>
          </p:cNvPr>
          <p:cNvCxnSpPr>
            <a:cxnSpLocks/>
          </p:cNvCxnSpPr>
          <p:nvPr/>
        </p:nvCxnSpPr>
        <p:spPr>
          <a:xfrm flipH="1" flipV="1">
            <a:off x="6731875" y="2833708"/>
            <a:ext cx="599090" cy="299358"/>
          </a:xfrm>
          <a:prstGeom prst="straightConnector1">
            <a:avLst/>
          </a:prstGeom>
          <a:ln w="12700">
            <a:solidFill>
              <a:srgbClr val="84B1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1B88D48-524A-4114-3553-D7AF28841CD6}"/>
              </a:ext>
            </a:extLst>
          </p:cNvPr>
          <p:cNvSpPr txBox="1"/>
          <p:nvPr/>
        </p:nvSpPr>
        <p:spPr>
          <a:xfrm>
            <a:off x="6567406" y="3190918"/>
            <a:ext cx="1875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>
                <a:solidFill>
                  <a:schemeClr val="tx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Funkcija generi</a:t>
            </a:r>
            <a:r>
              <a:rPr lang="sr-Latn-RS" sz="1200">
                <a:solidFill>
                  <a:schemeClr val="tx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še HTML kod</a:t>
            </a:r>
            <a:endParaRPr lang="en-US" sz="1200">
              <a:solidFill>
                <a:schemeClr val="tx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7DAE33B-D149-692F-8575-A9C3AF697F6C}"/>
              </a:ext>
            </a:extLst>
          </p:cNvPr>
          <p:cNvCxnSpPr>
            <a:cxnSpLocks/>
          </p:cNvCxnSpPr>
          <p:nvPr/>
        </p:nvCxnSpPr>
        <p:spPr>
          <a:xfrm flipV="1">
            <a:off x="5654564" y="2954252"/>
            <a:ext cx="0" cy="1130231"/>
          </a:xfrm>
          <a:prstGeom prst="straightConnector1">
            <a:avLst/>
          </a:prstGeom>
          <a:ln w="12700">
            <a:solidFill>
              <a:srgbClr val="84B1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DD0CDA-196F-9F76-0049-1EA234248D70}"/>
              </a:ext>
            </a:extLst>
          </p:cNvPr>
          <p:cNvCxnSpPr>
            <a:cxnSpLocks/>
          </p:cNvCxnSpPr>
          <p:nvPr/>
        </p:nvCxnSpPr>
        <p:spPr>
          <a:xfrm flipH="1" flipV="1">
            <a:off x="4808482" y="3393197"/>
            <a:ext cx="846082" cy="691286"/>
          </a:xfrm>
          <a:prstGeom prst="straightConnector1">
            <a:avLst/>
          </a:prstGeom>
          <a:ln w="12700">
            <a:solidFill>
              <a:srgbClr val="84B1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B0A4DE7-C4D4-5CE4-E4FF-BF065F3A2582}"/>
              </a:ext>
            </a:extLst>
          </p:cNvPr>
          <p:cNvSpPr txBox="1"/>
          <p:nvPr/>
        </p:nvSpPr>
        <p:spPr>
          <a:xfrm>
            <a:off x="4334337" y="4142335"/>
            <a:ext cx="2640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0" i="0">
                <a:solidFill>
                  <a:schemeClr val="tx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Parametri se prosleđuju kao HTML atributi.</a:t>
            </a:r>
            <a:endParaRPr lang="en-US" sz="1200">
              <a:solidFill>
                <a:schemeClr val="tx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923B74A-0925-14A4-6DC0-E23FA1A829B3}"/>
              </a:ext>
            </a:extLst>
          </p:cNvPr>
          <p:cNvCxnSpPr>
            <a:cxnSpLocks/>
          </p:cNvCxnSpPr>
          <p:nvPr/>
        </p:nvCxnSpPr>
        <p:spPr>
          <a:xfrm flipV="1">
            <a:off x="2672255" y="3393197"/>
            <a:ext cx="241737" cy="743746"/>
          </a:xfrm>
          <a:prstGeom prst="straightConnector1">
            <a:avLst/>
          </a:prstGeom>
          <a:ln w="12700">
            <a:solidFill>
              <a:srgbClr val="84B1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F3E2693-281B-922A-4445-CE7B7CBC0DE8}"/>
              </a:ext>
            </a:extLst>
          </p:cNvPr>
          <p:cNvSpPr txBox="1"/>
          <p:nvPr/>
        </p:nvSpPr>
        <p:spPr>
          <a:xfrm>
            <a:off x="1563548" y="4142335"/>
            <a:ext cx="2380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>
                <a:solidFill>
                  <a:schemeClr val="tx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Funkcija se izvršava kao da je HTML tag.</a:t>
            </a:r>
            <a:endParaRPr lang="en-US" sz="1200">
              <a:solidFill>
                <a:schemeClr val="tx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443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B5D"/>
                </a:solidFill>
              </a:rPr>
              <a:t>&lt;/</a:t>
            </a:r>
            <a:r>
              <a:rPr lang="en-US"/>
              <a:t>React – Klasne komponente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DD60B-599E-436D-4DCC-245986FBB9EE}"/>
              </a:ext>
            </a:extLst>
          </p:cNvPr>
          <p:cNvSpPr txBox="1"/>
          <p:nvPr/>
        </p:nvSpPr>
        <p:spPr>
          <a:xfrm>
            <a:off x="961427" y="2222406"/>
            <a:ext cx="62757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MojaKlasnaKomponenta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Hello, World!</a:t>
            </a:r>
            <a:r>
              <a:rPr lang="en-US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FEC02D0-FF22-4B75-287E-07A9403B600A}"/>
              </a:ext>
            </a:extLst>
          </p:cNvPr>
          <p:cNvCxnSpPr>
            <a:cxnSpLocks/>
          </p:cNvCxnSpPr>
          <p:nvPr/>
        </p:nvCxnSpPr>
        <p:spPr>
          <a:xfrm flipH="1">
            <a:off x="5439103" y="1876097"/>
            <a:ext cx="528145" cy="277618"/>
          </a:xfrm>
          <a:prstGeom prst="straightConnector1">
            <a:avLst/>
          </a:prstGeom>
          <a:ln w="12700">
            <a:solidFill>
              <a:srgbClr val="FFDB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D04073-B0D1-BD7F-72E0-AE2E1F974009}"/>
              </a:ext>
            </a:extLst>
          </p:cNvPr>
          <p:cNvSpPr txBox="1"/>
          <p:nvPr/>
        </p:nvSpPr>
        <p:spPr>
          <a:xfrm>
            <a:off x="5588876" y="1545358"/>
            <a:ext cx="2987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tx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Nasledjuje funkcionalnosti iz React.Component klase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890185-E46D-260A-B7D1-D449F3D3CFDC}"/>
              </a:ext>
            </a:extLst>
          </p:cNvPr>
          <p:cNvSpPr txBox="1"/>
          <p:nvPr/>
        </p:nvSpPr>
        <p:spPr>
          <a:xfrm>
            <a:off x="1" y="3834542"/>
            <a:ext cx="29875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>
                <a:solidFill>
                  <a:schemeClr val="tx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</a:t>
            </a:r>
            <a:r>
              <a:rPr lang="en-US" sz="1200" b="0" i="0" u="none" strike="noStrike">
                <a:solidFill>
                  <a:schemeClr val="tx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oristi se za definisanje JSX koda koji komponenta treba renderovati</a:t>
            </a:r>
            <a:endParaRPr lang="en-US" sz="1200">
              <a:solidFill>
                <a:schemeClr val="tx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7540523-E602-BFB1-29A5-5EF5EE5D6E69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1493784" y="2695903"/>
            <a:ext cx="106416" cy="1138639"/>
          </a:xfrm>
          <a:prstGeom prst="straightConnector1">
            <a:avLst/>
          </a:prstGeom>
          <a:ln w="12700">
            <a:solidFill>
              <a:srgbClr val="FFDB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F767357-BD7F-E678-4456-7DB5BA07FF08}"/>
              </a:ext>
            </a:extLst>
          </p:cNvPr>
          <p:cNvCxnSpPr>
            <a:cxnSpLocks/>
          </p:cNvCxnSpPr>
          <p:nvPr/>
        </p:nvCxnSpPr>
        <p:spPr>
          <a:xfrm flipH="1" flipV="1">
            <a:off x="3999186" y="3019068"/>
            <a:ext cx="1156138" cy="815474"/>
          </a:xfrm>
          <a:prstGeom prst="straightConnector1">
            <a:avLst/>
          </a:prstGeom>
          <a:ln w="12700">
            <a:solidFill>
              <a:srgbClr val="FFDB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8">
            <a:extLst>
              <a:ext uri="{FF2B5EF4-FFF2-40B4-BE49-F238E27FC236}">
                <a16:creationId xmlns:a16="http://schemas.microsoft.com/office/drawing/2014/main" id="{03F2743D-54D5-AEBE-F037-CF2707E261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9186" y="3834542"/>
            <a:ext cx="294788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U ovom slučaju, komponenta će renderovati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&lt;div&gt;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element sa tekstom "Hello, World!". </a:t>
            </a:r>
          </a:p>
        </p:txBody>
      </p:sp>
    </p:spTree>
    <p:extLst>
      <p:ext uri="{BB962C8B-B14F-4D97-AF65-F5344CB8AC3E}">
        <p14:creationId xmlns:p14="http://schemas.microsoft.com/office/powerpoint/2010/main" val="1631448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&lt;/</a:t>
            </a:r>
            <a:r>
              <a:rPr lang="sr-Latn-RS"/>
              <a:t>React-router-dom biblioteka</a:t>
            </a:r>
            <a:endParaRPr/>
          </a:p>
        </p:txBody>
      </p:sp>
      <p:grpSp>
        <p:nvGrpSpPr>
          <p:cNvPr id="710" name="Google Shape;710;p29"/>
          <p:cNvGrpSpPr/>
          <p:nvPr/>
        </p:nvGrpSpPr>
        <p:grpSpPr>
          <a:xfrm>
            <a:off x="330590" y="1946760"/>
            <a:ext cx="2693963" cy="1982370"/>
            <a:chOff x="956423" y="2387225"/>
            <a:chExt cx="2693963" cy="1982370"/>
          </a:xfrm>
        </p:grpSpPr>
        <p:sp>
          <p:nvSpPr>
            <p:cNvPr id="711" name="Google Shape;711;p29"/>
            <p:cNvSpPr txBox="1"/>
            <p:nvPr/>
          </p:nvSpPr>
          <p:spPr>
            <a:xfrm>
              <a:off x="1255804" y="3293936"/>
              <a:ext cx="20952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r-Latn-RS" sz="22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Definisanje </a:t>
              </a:r>
              <a:r>
                <a:rPr lang="en-US" sz="22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ruta i uloga</a:t>
              </a:r>
              <a:endPara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712" name="Google Shape;712;p29"/>
            <p:cNvSpPr txBox="1"/>
            <p:nvPr/>
          </p:nvSpPr>
          <p:spPr>
            <a:xfrm>
              <a:off x="956423" y="3678995"/>
              <a:ext cx="2693963" cy="69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r-Latn-RS" sz="12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Koje sve rute postoje, koji svi tipovi profila postoje</a:t>
              </a:r>
              <a:endPara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713" name="Google Shape;713;p29"/>
            <p:cNvSpPr txBox="1"/>
            <p:nvPr/>
          </p:nvSpPr>
          <p:spPr>
            <a:xfrm>
              <a:off x="1255804" y="2387225"/>
              <a:ext cx="2095200" cy="6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{</a:t>
              </a:r>
              <a:r>
                <a:rPr lang="sr-Latn-RS" sz="30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Route</a:t>
              </a:r>
              <a:r>
                <a:rPr lang="en" sz="3000">
                  <a:solidFill>
                    <a:schemeClr val="lt2"/>
                  </a:solidFill>
                  <a:latin typeface="Quantico"/>
                  <a:ea typeface="Quantico"/>
                  <a:cs typeface="Quantico"/>
                  <a:sym typeface="Quantico"/>
                </a:rPr>
                <a:t>}</a:t>
              </a:r>
              <a:endParaRPr sz="30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</p:grpSp>
      <p:grpSp>
        <p:nvGrpSpPr>
          <p:cNvPr id="714" name="Google Shape;714;p29"/>
          <p:cNvGrpSpPr/>
          <p:nvPr/>
        </p:nvGrpSpPr>
        <p:grpSpPr>
          <a:xfrm>
            <a:off x="3446807" y="1942823"/>
            <a:ext cx="2151911" cy="1986307"/>
            <a:chOff x="3650387" y="1749038"/>
            <a:chExt cx="2151911" cy="1986307"/>
          </a:xfrm>
        </p:grpSpPr>
        <p:sp>
          <p:nvSpPr>
            <p:cNvPr id="715" name="Google Shape;715;p29"/>
            <p:cNvSpPr txBox="1"/>
            <p:nvPr/>
          </p:nvSpPr>
          <p:spPr>
            <a:xfrm>
              <a:off x="3678742" y="2655760"/>
              <a:ext cx="20952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Navigacija me</a:t>
              </a:r>
              <a:r>
                <a:rPr lang="sr-Latn-RS" sz="22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d</a:t>
              </a:r>
              <a:r>
                <a:rPr lang="en-US" sz="22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u rutama</a:t>
              </a:r>
              <a:endPara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716" name="Google Shape;716;p29"/>
            <p:cNvSpPr txBox="1"/>
            <p:nvPr/>
          </p:nvSpPr>
          <p:spPr>
            <a:xfrm>
              <a:off x="3678742" y="3040845"/>
              <a:ext cx="2095200" cy="69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r-Latn-RS" sz="12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Koja ruta ukazuje na koju komponentu</a:t>
              </a:r>
              <a:endPara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717" name="Google Shape;717;p29"/>
            <p:cNvSpPr txBox="1"/>
            <p:nvPr/>
          </p:nvSpPr>
          <p:spPr>
            <a:xfrm>
              <a:off x="3650387" y="1749038"/>
              <a:ext cx="2151911" cy="6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{</a:t>
              </a:r>
              <a:r>
                <a:rPr lang="sr-Latn-RS" sz="30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Navigate</a:t>
              </a:r>
              <a:r>
                <a:rPr lang="en" sz="3000">
                  <a:solidFill>
                    <a:schemeClr val="accent1"/>
                  </a:solidFill>
                  <a:latin typeface="Quantico"/>
                  <a:ea typeface="Quantico"/>
                  <a:cs typeface="Quantico"/>
                  <a:sym typeface="Quantico"/>
                </a:rPr>
                <a:t>}</a:t>
              </a:r>
              <a:endParaRPr sz="3000"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</p:grpSp>
      <p:grpSp>
        <p:nvGrpSpPr>
          <p:cNvPr id="718" name="Google Shape;718;p29"/>
          <p:cNvGrpSpPr/>
          <p:nvPr/>
        </p:nvGrpSpPr>
        <p:grpSpPr>
          <a:xfrm>
            <a:off x="6020971" y="1946760"/>
            <a:ext cx="2996419" cy="1778390"/>
            <a:chOff x="6203671" y="2387225"/>
            <a:chExt cx="2996419" cy="1778390"/>
          </a:xfrm>
        </p:grpSpPr>
        <p:sp>
          <p:nvSpPr>
            <p:cNvPr id="719" name="Google Shape;719;p29"/>
            <p:cNvSpPr txBox="1"/>
            <p:nvPr/>
          </p:nvSpPr>
          <p:spPr>
            <a:xfrm>
              <a:off x="6654280" y="3089957"/>
              <a:ext cx="20952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Zaštita ruta</a:t>
              </a:r>
              <a:endPara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720" name="Google Shape;720;p29"/>
            <p:cNvSpPr txBox="1"/>
            <p:nvPr/>
          </p:nvSpPr>
          <p:spPr>
            <a:xfrm>
              <a:off x="6545035" y="3475015"/>
              <a:ext cx="2313691" cy="69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r-Latn-RS" sz="12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Da li je datom korisniku dozvoljen pristup zahtevanoj ruti</a:t>
              </a:r>
              <a:endPara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721" name="Google Shape;721;p29"/>
            <p:cNvSpPr txBox="1"/>
            <p:nvPr/>
          </p:nvSpPr>
          <p:spPr>
            <a:xfrm>
              <a:off x="6203671" y="2387225"/>
              <a:ext cx="2996419" cy="6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{</a:t>
              </a:r>
              <a:r>
                <a:rPr lang="sr-Latn-RS" sz="30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allowedRoles</a:t>
              </a:r>
              <a:r>
                <a:rPr lang="en" sz="3000">
                  <a:solidFill>
                    <a:schemeClr val="accent2"/>
                  </a:solidFill>
                  <a:latin typeface="Quantico"/>
                  <a:ea typeface="Quantico"/>
                  <a:cs typeface="Quantico"/>
                  <a:sym typeface="Quantico"/>
                </a:rPr>
                <a:t>}</a:t>
              </a:r>
              <a:endParaRPr sz="30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</p:grpSp>
      <p:cxnSp>
        <p:nvCxnSpPr>
          <p:cNvPr id="722" name="Google Shape;722;p29"/>
          <p:cNvCxnSpPr>
            <a:cxnSpLocks/>
            <a:stCxn id="713" idx="0"/>
            <a:endCxn id="717" idx="1"/>
          </p:cNvCxnSpPr>
          <p:nvPr/>
        </p:nvCxnSpPr>
        <p:spPr>
          <a:xfrm rot="16200000" flipH="1">
            <a:off x="2406057" y="1218273"/>
            <a:ext cx="312263" cy="1769236"/>
          </a:xfrm>
          <a:prstGeom prst="bentConnector4">
            <a:avLst>
              <a:gd name="adj1" fmla="val -73208"/>
              <a:gd name="adj2" fmla="val 7960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3" name="Google Shape;723;p29"/>
          <p:cNvCxnSpPr>
            <a:cxnSpLocks/>
            <a:stCxn id="717" idx="3"/>
            <a:endCxn id="721" idx="0"/>
          </p:cNvCxnSpPr>
          <p:nvPr/>
        </p:nvCxnSpPr>
        <p:spPr>
          <a:xfrm flipV="1">
            <a:off x="5598718" y="1946760"/>
            <a:ext cx="1920463" cy="312263"/>
          </a:xfrm>
          <a:prstGeom prst="bentConnector4">
            <a:avLst>
              <a:gd name="adj1" fmla="val 10993"/>
              <a:gd name="adj2" fmla="val 17446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F12C18D-6E22-CC4A-3A0D-F18C87C99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431" y="3921770"/>
            <a:ext cx="517064" cy="5195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BE909E-5D12-E077-731B-41C6883D4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523" y="3937327"/>
            <a:ext cx="486097" cy="488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77DBA0-68D7-08EB-58EB-C92C2FCB7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677" y="3977060"/>
            <a:ext cx="407006" cy="4089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CD070C-BE49-EA73-BF2D-4047D3D894EE}"/>
              </a:ext>
            </a:extLst>
          </p:cNvPr>
          <p:cNvSpPr txBox="1"/>
          <p:nvPr/>
        </p:nvSpPr>
        <p:spPr>
          <a:xfrm rot="5400000">
            <a:off x="3991946" y="2766174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chemeClr val="tx1"/>
                </a:solidFill>
                <a:latin typeface="Quantico" panose="020B0604020202020204" charset="0"/>
              </a:rPr>
              <a:t>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9"/>
          <p:cNvSpPr txBox="1">
            <a:spLocks noGrp="1"/>
          </p:cNvSpPr>
          <p:nvPr>
            <p:ph type="title"/>
          </p:nvPr>
        </p:nvSpPr>
        <p:spPr>
          <a:xfrm>
            <a:off x="655200" y="184270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&lt;/</a:t>
            </a:r>
            <a:r>
              <a:rPr lang="sr-Latn-RS"/>
              <a:t>React-router-dom </a:t>
            </a:r>
            <a:br>
              <a:rPr lang="en-US"/>
            </a:br>
            <a:r>
              <a:rPr lang="en-US"/>
              <a:t>	</a:t>
            </a:r>
            <a:r>
              <a:rPr lang="sr-Latn-RS"/>
              <a:t>biblioteka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4609B3-7248-9963-2B45-6E7D2F10F096}"/>
              </a:ext>
            </a:extLst>
          </p:cNvPr>
          <p:cNvSpPr txBox="1"/>
          <p:nvPr/>
        </p:nvSpPr>
        <p:spPr>
          <a:xfrm>
            <a:off x="4867200" y="64800"/>
            <a:ext cx="4276800" cy="5055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7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sz="75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"react-router-dom"</a:t>
            </a:r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5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ROLES</a:t>
            </a:r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Student:</a:t>
            </a:r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"student"</a:t>
            </a:r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Tutor:</a:t>
            </a:r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"tutor"</a:t>
            </a:r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Undefined:</a:t>
            </a:r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"undefined"</a:t>
            </a:r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Admin:</a:t>
            </a:r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"admin"</a:t>
            </a:r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sz="7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5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ThemeProvider</a:t>
            </a:r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theme</a:t>
            </a:r>
            <a:r>
              <a:rPr lang="en-US" sz="7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7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theme</a:t>
            </a:r>
            <a:r>
              <a:rPr lang="en-US" sz="7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5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5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7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sz="7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Layout</a:t>
            </a:r>
            <a:r>
              <a:rPr lang="en-US" sz="7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sz="7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5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7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"/login"</a:t>
            </a:r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sz="7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sz="7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sz="7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75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7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"/signup"</a:t>
            </a:r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sz="7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SignUp</a:t>
            </a:r>
            <a:r>
              <a:rPr lang="en-US" sz="7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sz="7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75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endParaRPr lang="en-US" sz="75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7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sz="7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75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RequireAuth</a:t>
            </a:r>
            <a:r>
              <a:rPr lang="en-US" sz="7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allowedRoles</a:t>
            </a:r>
            <a:r>
              <a:rPr lang="en-US" sz="7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7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75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ROLES</a:t>
            </a:r>
            <a:r>
              <a:rPr lang="en-US" sz="7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sz="7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5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ROLES</a:t>
            </a:r>
            <a:r>
              <a:rPr lang="en-US" sz="7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Tutor</a:t>
            </a:r>
            <a:r>
              <a:rPr lang="en-US" sz="7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7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7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75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7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75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5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7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sz="7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HomePage</a:t>
            </a:r>
            <a:r>
              <a:rPr lang="en-US" sz="7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sz="7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75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7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"/chat"</a:t>
            </a:r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sz="7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Chat</a:t>
            </a:r>
            <a:r>
              <a:rPr lang="en-US" sz="7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sz="7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75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7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"/profile"</a:t>
            </a:r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sz="7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Profile</a:t>
            </a:r>
            <a:r>
              <a:rPr lang="en-US" sz="7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sz="7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75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7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5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sz="7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RequireAuth</a:t>
            </a:r>
            <a:r>
              <a:rPr lang="en-US" sz="7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allowedRoles</a:t>
            </a:r>
            <a:r>
              <a:rPr lang="en-US" sz="7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7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75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ROLES</a:t>
            </a:r>
            <a:r>
              <a:rPr lang="en-US" sz="7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sz="7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7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7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sz="7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5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7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"/userPretraga"</a:t>
            </a:r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sz="7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UserPretraga</a:t>
            </a:r>
            <a:r>
              <a:rPr lang="en-US" sz="7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sz="7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75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7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"/tutorProfil/:id"</a:t>
            </a:r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sz="7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TutorProfil</a:t>
            </a:r>
            <a:r>
              <a:rPr lang="en-US" sz="7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sz="7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75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7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5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sz="7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RequireAuth</a:t>
            </a:r>
            <a:r>
              <a:rPr lang="en-US" sz="7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allowedRoles</a:t>
            </a:r>
            <a:r>
              <a:rPr lang="en-US" sz="7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7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75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ROLES</a:t>
            </a:r>
            <a:r>
              <a:rPr lang="en-US" sz="7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lang="en-US" sz="7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7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7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sz="7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5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7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"/setupProfile"</a:t>
            </a:r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sz="7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ProfileSetup</a:t>
            </a:r>
            <a:r>
              <a:rPr lang="en-US" sz="7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sz="7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75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7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5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7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"*"</a:t>
            </a:r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sz="7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NotFound</a:t>
            </a:r>
            <a:r>
              <a:rPr lang="en-US" sz="7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sz="7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75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7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5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7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5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7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ThemeProvider</a:t>
            </a:r>
            <a:r>
              <a:rPr lang="en-US" sz="75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5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sz="75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5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7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75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991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371F3EC4-0289-6FAE-DC78-4C809FB71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173" y="0"/>
            <a:ext cx="2184009" cy="1456006"/>
          </a:xfrm>
          <a:prstGeom prst="rect">
            <a:avLst/>
          </a:prstGeom>
        </p:spPr>
      </p:pic>
      <p:sp>
        <p:nvSpPr>
          <p:cNvPr id="1025" name="Google Shape;1025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79797"/>
                </a:solidFill>
              </a:rPr>
              <a:t>&lt;/</a:t>
            </a:r>
            <a:r>
              <a:rPr lang="sr-Latn-RS"/>
              <a:t>Korisni React Hook-ovi </a:t>
            </a:r>
            <a:endParaRPr/>
          </a:p>
        </p:txBody>
      </p:sp>
      <p:grpSp>
        <p:nvGrpSpPr>
          <p:cNvPr id="1026" name="Google Shape;1026;p36"/>
          <p:cNvGrpSpPr/>
          <p:nvPr/>
        </p:nvGrpSpPr>
        <p:grpSpPr>
          <a:xfrm>
            <a:off x="1283913" y="1665600"/>
            <a:ext cx="7227041" cy="457200"/>
            <a:chOff x="1283913" y="1665600"/>
            <a:chExt cx="7227041" cy="457200"/>
          </a:xfrm>
        </p:grpSpPr>
        <p:sp>
          <p:nvSpPr>
            <p:cNvPr id="1027" name="Google Shape;1027;p36"/>
            <p:cNvSpPr txBox="1"/>
            <p:nvPr/>
          </p:nvSpPr>
          <p:spPr>
            <a:xfrm>
              <a:off x="3399708" y="1665600"/>
              <a:ext cx="2353978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[data,setData]</a:t>
              </a:r>
              <a:endParaRPr sz="1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1028" name="Google Shape;1028;p36"/>
            <p:cNvSpPr txBox="1"/>
            <p:nvPr/>
          </p:nvSpPr>
          <p:spPr>
            <a:xfrm>
              <a:off x="6310286" y="1665600"/>
              <a:ext cx="2200668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upravljanje stanj</a:t>
              </a:r>
              <a:r>
                <a:rPr lang="sr-Latn-RS" sz="12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ima</a:t>
              </a:r>
              <a:r>
                <a:rPr lang="en-US" sz="12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 komponen</a:t>
              </a:r>
              <a:r>
                <a:rPr lang="sr-Latn-RS" sz="12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ata</a:t>
              </a:r>
              <a:endParaRPr lang="en-US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1029" name="Google Shape;1029;p36"/>
            <p:cNvSpPr txBox="1"/>
            <p:nvPr/>
          </p:nvSpPr>
          <p:spPr>
            <a:xfrm>
              <a:off x="1283913" y="1665600"/>
              <a:ext cx="2115795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{</a:t>
              </a:r>
              <a:r>
                <a:rPr lang="sr-Latn-RS" sz="30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useState</a:t>
              </a:r>
              <a:r>
                <a:rPr lang="en" sz="3000">
                  <a:solidFill>
                    <a:schemeClr val="lt2"/>
                  </a:solidFill>
                  <a:latin typeface="Quantico"/>
                  <a:ea typeface="Quantico"/>
                  <a:cs typeface="Quantico"/>
                  <a:sym typeface="Quantico"/>
                </a:rPr>
                <a:t>}</a:t>
              </a:r>
              <a:endPara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</p:grpSp>
      <p:grpSp>
        <p:nvGrpSpPr>
          <p:cNvPr id="1030" name="Google Shape;1030;p36"/>
          <p:cNvGrpSpPr/>
          <p:nvPr/>
        </p:nvGrpSpPr>
        <p:grpSpPr>
          <a:xfrm>
            <a:off x="1283913" y="2395850"/>
            <a:ext cx="7381785" cy="457200"/>
            <a:chOff x="1283913" y="2319650"/>
            <a:chExt cx="7381785" cy="457200"/>
          </a:xfrm>
        </p:grpSpPr>
        <p:sp>
          <p:nvSpPr>
            <p:cNvPr id="1031" name="Google Shape;1031;p36"/>
            <p:cNvSpPr txBox="1"/>
            <p:nvPr/>
          </p:nvSpPr>
          <p:spPr>
            <a:xfrm>
              <a:off x="3447977" y="2319650"/>
              <a:ext cx="2305709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(() =&gt; {...}, [array])</a:t>
              </a:r>
            </a:p>
          </p:txBody>
        </p:sp>
        <p:sp>
          <p:nvSpPr>
            <p:cNvPr id="1032" name="Google Shape;1032;p36"/>
            <p:cNvSpPr txBox="1"/>
            <p:nvPr/>
          </p:nvSpPr>
          <p:spPr>
            <a:xfrm>
              <a:off x="6310286" y="2319650"/>
              <a:ext cx="2355412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izvođenje efekata nakon što je komponenta renderovana</a:t>
              </a:r>
              <a:endPara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1033" name="Google Shape;1033;p36"/>
            <p:cNvSpPr txBox="1"/>
            <p:nvPr/>
          </p:nvSpPr>
          <p:spPr>
            <a:xfrm>
              <a:off x="1283913" y="2319650"/>
              <a:ext cx="2248973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{</a:t>
              </a:r>
              <a:r>
                <a:rPr lang="sr-Latn-RS" sz="30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useEffect</a:t>
              </a:r>
              <a:r>
                <a:rPr lang="en" sz="3000">
                  <a:solidFill>
                    <a:schemeClr val="accent1"/>
                  </a:solidFill>
                  <a:latin typeface="Quantico"/>
                  <a:ea typeface="Quantico"/>
                  <a:cs typeface="Quantico"/>
                  <a:sym typeface="Quantico"/>
                </a:rPr>
                <a:t>}</a:t>
              </a:r>
              <a:endParaRPr sz="2200"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</p:grpSp>
      <p:grpSp>
        <p:nvGrpSpPr>
          <p:cNvPr id="1034" name="Google Shape;1034;p36"/>
          <p:cNvGrpSpPr/>
          <p:nvPr/>
        </p:nvGrpSpPr>
        <p:grpSpPr>
          <a:xfrm>
            <a:off x="1283914" y="3126100"/>
            <a:ext cx="7860086" cy="457200"/>
            <a:chOff x="1283913" y="2973700"/>
            <a:chExt cx="7860087" cy="457200"/>
          </a:xfrm>
        </p:grpSpPr>
        <p:sp>
          <p:nvSpPr>
            <p:cNvPr id="1035" name="Google Shape;1035;p36"/>
            <p:cNvSpPr txBox="1"/>
            <p:nvPr/>
          </p:nvSpPr>
          <p:spPr>
            <a:xfrm>
              <a:off x="3399707" y="2973700"/>
              <a:ext cx="2353978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D</a:t>
              </a:r>
              <a:r>
                <a:rPr lang="en" sz="16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ata.current</a:t>
              </a:r>
              <a:endPara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1036" name="Google Shape;1036;p36"/>
            <p:cNvSpPr txBox="1"/>
            <p:nvPr/>
          </p:nvSpPr>
          <p:spPr>
            <a:xfrm>
              <a:off x="6310285" y="2973700"/>
              <a:ext cx="2833715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r-Latn-RS" sz="12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referenciranje DOM elemenata ili očuvanje vrednosti između renderovanja</a:t>
              </a:r>
              <a:endParaRPr lang="en-US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1037" name="Google Shape;1037;p36"/>
            <p:cNvSpPr txBox="1"/>
            <p:nvPr/>
          </p:nvSpPr>
          <p:spPr>
            <a:xfrm>
              <a:off x="1283913" y="2973700"/>
              <a:ext cx="2248971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{</a:t>
              </a:r>
              <a:r>
                <a:rPr lang="sr-Latn-RS" sz="30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useRef</a:t>
              </a:r>
              <a:r>
                <a:rPr lang="en" sz="3000">
                  <a:solidFill>
                    <a:schemeClr val="accent2"/>
                  </a:solidFill>
                  <a:latin typeface="Quantico"/>
                  <a:ea typeface="Quantico"/>
                  <a:cs typeface="Quantico"/>
                  <a:sym typeface="Quantico"/>
                </a:rPr>
                <a:t>}</a:t>
              </a:r>
              <a:endParaRPr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</p:grpSp>
      <p:grpSp>
        <p:nvGrpSpPr>
          <p:cNvPr id="1038" name="Google Shape;1038;p36"/>
          <p:cNvGrpSpPr/>
          <p:nvPr/>
        </p:nvGrpSpPr>
        <p:grpSpPr>
          <a:xfrm>
            <a:off x="1283913" y="3856350"/>
            <a:ext cx="7731394" cy="457200"/>
            <a:chOff x="1283913" y="3627750"/>
            <a:chExt cx="7731394" cy="457200"/>
          </a:xfrm>
        </p:grpSpPr>
        <p:sp>
          <p:nvSpPr>
            <p:cNvPr id="1039" name="Google Shape;1039;p36"/>
            <p:cNvSpPr txBox="1"/>
            <p:nvPr/>
          </p:nvSpPr>
          <p:spPr>
            <a:xfrm>
              <a:off x="3399708" y="3627750"/>
              <a:ext cx="2353978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(() =&gt; f(data), [data])</a:t>
              </a:r>
              <a:endPara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1040" name="Google Shape;1040;p36"/>
            <p:cNvSpPr txBox="1"/>
            <p:nvPr/>
          </p:nvSpPr>
          <p:spPr>
            <a:xfrm>
              <a:off x="6310285" y="3627750"/>
              <a:ext cx="2705022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memorizacija i optimizacija izračunavanja vrednosti</a:t>
              </a:r>
              <a:endPara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1041" name="Google Shape;1041;p36"/>
            <p:cNvSpPr txBox="1"/>
            <p:nvPr/>
          </p:nvSpPr>
          <p:spPr>
            <a:xfrm>
              <a:off x="1283913" y="3627750"/>
              <a:ext cx="224897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{</a:t>
              </a:r>
              <a:r>
                <a:rPr lang="sr-Latn-RS" sz="30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useMemo</a:t>
              </a:r>
              <a:r>
                <a:rPr lang="en" sz="3000">
                  <a:solidFill>
                    <a:schemeClr val="accent3"/>
                  </a:solidFill>
                  <a:latin typeface="Quantico"/>
                  <a:ea typeface="Quantico"/>
                  <a:cs typeface="Quantico"/>
                  <a:sym typeface="Quantico"/>
                </a:rPr>
                <a:t>}</a:t>
              </a:r>
              <a:endPara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</p:grpSp>
      <p:sp>
        <p:nvSpPr>
          <p:cNvPr id="1042" name="Google Shape;1042;p36"/>
          <p:cNvSpPr/>
          <p:nvPr/>
        </p:nvSpPr>
        <p:spPr>
          <a:xfrm>
            <a:off x="994113" y="1797600"/>
            <a:ext cx="193200" cy="19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36"/>
          <p:cNvSpPr/>
          <p:nvPr/>
        </p:nvSpPr>
        <p:spPr>
          <a:xfrm>
            <a:off x="994113" y="2527850"/>
            <a:ext cx="193200" cy="19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36"/>
          <p:cNvSpPr/>
          <p:nvPr/>
        </p:nvSpPr>
        <p:spPr>
          <a:xfrm>
            <a:off x="994113" y="3258100"/>
            <a:ext cx="193200" cy="19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36"/>
          <p:cNvSpPr/>
          <p:nvPr/>
        </p:nvSpPr>
        <p:spPr>
          <a:xfrm>
            <a:off x="994113" y="3988350"/>
            <a:ext cx="193200" cy="193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46" name="Google Shape;1046;p36"/>
          <p:cNvCxnSpPr>
            <a:stCxn id="1042" idx="2"/>
            <a:endCxn id="1043" idx="0"/>
          </p:cNvCxnSpPr>
          <p:nvPr/>
        </p:nvCxnSpPr>
        <p:spPr>
          <a:xfrm>
            <a:off x="1090713" y="1990800"/>
            <a:ext cx="0" cy="537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7" name="Google Shape;1047;p36"/>
          <p:cNvCxnSpPr>
            <a:stCxn id="1043" idx="2"/>
            <a:endCxn id="1044" idx="0"/>
          </p:cNvCxnSpPr>
          <p:nvPr/>
        </p:nvCxnSpPr>
        <p:spPr>
          <a:xfrm>
            <a:off x="1090713" y="2721050"/>
            <a:ext cx="0" cy="537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8" name="Google Shape;1048;p36"/>
          <p:cNvCxnSpPr>
            <a:stCxn id="1044" idx="2"/>
            <a:endCxn id="1045" idx="0"/>
          </p:cNvCxnSpPr>
          <p:nvPr/>
        </p:nvCxnSpPr>
        <p:spPr>
          <a:xfrm>
            <a:off x="1090713" y="3451300"/>
            <a:ext cx="0" cy="537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9" name="Google Shape;1049;p36"/>
          <p:cNvCxnSpPr>
            <a:cxnSpLocks/>
            <a:stCxn id="1042" idx="3"/>
            <a:endCxn id="1029" idx="1"/>
          </p:cNvCxnSpPr>
          <p:nvPr/>
        </p:nvCxnSpPr>
        <p:spPr>
          <a:xfrm>
            <a:off x="1187313" y="1894200"/>
            <a:ext cx="9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50" name="Google Shape;1050;p36"/>
          <p:cNvCxnSpPr>
            <a:cxnSpLocks/>
            <a:stCxn id="1043" idx="3"/>
            <a:endCxn id="1033" idx="1"/>
          </p:cNvCxnSpPr>
          <p:nvPr/>
        </p:nvCxnSpPr>
        <p:spPr>
          <a:xfrm>
            <a:off x="1187313" y="2624450"/>
            <a:ext cx="9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51" name="Google Shape;1051;p36"/>
          <p:cNvCxnSpPr>
            <a:cxnSpLocks/>
            <a:stCxn id="1044" idx="3"/>
            <a:endCxn id="1037" idx="1"/>
          </p:cNvCxnSpPr>
          <p:nvPr/>
        </p:nvCxnSpPr>
        <p:spPr>
          <a:xfrm>
            <a:off x="1187313" y="3354700"/>
            <a:ext cx="9660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52" name="Google Shape;1052;p36"/>
          <p:cNvCxnSpPr>
            <a:cxnSpLocks/>
            <a:stCxn id="1045" idx="3"/>
            <a:endCxn id="1041" idx="1"/>
          </p:cNvCxnSpPr>
          <p:nvPr/>
        </p:nvCxnSpPr>
        <p:spPr>
          <a:xfrm>
            <a:off x="1187313" y="4084950"/>
            <a:ext cx="9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70" name="Google Shape;1070;p36"/>
          <p:cNvCxnSpPr>
            <a:cxnSpLocks/>
            <a:stCxn id="1028" idx="1"/>
            <a:endCxn id="1027" idx="3"/>
          </p:cNvCxnSpPr>
          <p:nvPr/>
        </p:nvCxnSpPr>
        <p:spPr>
          <a:xfrm flipH="1">
            <a:off x="5753686" y="1894200"/>
            <a:ext cx="55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71" name="Google Shape;1071;p36"/>
          <p:cNvCxnSpPr>
            <a:cxnSpLocks/>
            <a:stCxn id="1032" idx="1"/>
            <a:endCxn id="1031" idx="3"/>
          </p:cNvCxnSpPr>
          <p:nvPr/>
        </p:nvCxnSpPr>
        <p:spPr>
          <a:xfrm flipH="1">
            <a:off x="5753686" y="2624450"/>
            <a:ext cx="55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72" name="Google Shape;1072;p36"/>
          <p:cNvCxnSpPr>
            <a:cxnSpLocks/>
            <a:stCxn id="1036" idx="1"/>
            <a:endCxn id="1035" idx="3"/>
          </p:cNvCxnSpPr>
          <p:nvPr/>
        </p:nvCxnSpPr>
        <p:spPr>
          <a:xfrm flipH="1">
            <a:off x="5753686" y="3354700"/>
            <a:ext cx="5565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73" name="Google Shape;1073;p36"/>
          <p:cNvCxnSpPr>
            <a:cxnSpLocks/>
            <a:stCxn id="1040" idx="1"/>
            <a:endCxn id="1039" idx="3"/>
          </p:cNvCxnSpPr>
          <p:nvPr/>
        </p:nvCxnSpPr>
        <p:spPr>
          <a:xfrm flipH="1">
            <a:off x="5753686" y="4084950"/>
            <a:ext cx="5565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371F3EC4-0289-6FAE-DC78-4C809FB71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173" y="0"/>
            <a:ext cx="2184009" cy="1456006"/>
          </a:xfrm>
          <a:prstGeom prst="rect">
            <a:avLst/>
          </a:prstGeom>
        </p:spPr>
      </p:pic>
      <p:sp>
        <p:nvSpPr>
          <p:cNvPr id="1025" name="Google Shape;1025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79797"/>
                </a:solidFill>
              </a:rPr>
              <a:t>&lt;/</a:t>
            </a:r>
            <a:r>
              <a:rPr lang="sr-Latn-RS"/>
              <a:t>Korisni React Hook-ovi 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2C1900-4EA0-4E55-4DFA-D1B3823FE46A}"/>
              </a:ext>
            </a:extLst>
          </p:cNvPr>
          <p:cNvSpPr txBox="1"/>
          <p:nvPr/>
        </p:nvSpPr>
        <p:spPr>
          <a:xfrm>
            <a:off x="4903658" y="2429647"/>
            <a:ext cx="39464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skrol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skrol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scrollIntoView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behavior: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"auto"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}, [</a:t>
            </a:r>
            <a:r>
              <a:rPr lang="en-US" sz="12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messages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44986E-0B24-FBF4-5F8D-ACC4430A0EF2}"/>
              </a:ext>
            </a:extLst>
          </p:cNvPr>
          <p:cNvSpPr txBox="1"/>
          <p:nvPr/>
        </p:nvSpPr>
        <p:spPr>
          <a:xfrm>
            <a:off x="178547" y="1136985"/>
            <a:ext cx="4989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2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setFilter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2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filtrirano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setFiltrirano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([]);  </a:t>
            </a:r>
          </a:p>
          <a:p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[];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listaKorisnika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endParaRPr lang="en-US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tutor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tutor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surname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includes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} </a:t>
            </a:r>
            <a:r>
              <a: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endParaRPr lang="en-US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surname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includes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setFiltrirano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}, [</a:t>
            </a:r>
            <a:r>
              <a:rPr lang="en-US" sz="12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]);</a:t>
            </a:r>
          </a:p>
        </p:txBody>
      </p:sp>
    </p:spTree>
    <p:extLst>
      <p:ext uri="{BB962C8B-B14F-4D97-AF65-F5344CB8AC3E}">
        <p14:creationId xmlns:p14="http://schemas.microsoft.com/office/powerpoint/2010/main" val="303293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4B16F"/>
                </a:solidFill>
              </a:rPr>
              <a:t>&lt;/</a:t>
            </a:r>
            <a:r>
              <a:rPr lang="sr-Latn-RS"/>
              <a:t>Tok prezentacije</a:t>
            </a:r>
            <a:endParaRPr/>
          </a:p>
        </p:txBody>
      </p:sp>
      <p:grpSp>
        <p:nvGrpSpPr>
          <p:cNvPr id="205" name="Google Shape;205;p19"/>
          <p:cNvGrpSpPr/>
          <p:nvPr/>
        </p:nvGrpSpPr>
        <p:grpSpPr>
          <a:xfrm>
            <a:off x="713660" y="3469840"/>
            <a:ext cx="1825400" cy="933775"/>
            <a:chOff x="5772125" y="1552576"/>
            <a:chExt cx="2658607" cy="933775"/>
          </a:xfrm>
        </p:grpSpPr>
        <p:sp>
          <p:nvSpPr>
            <p:cNvPr id="206" name="Google Shape;206;p19"/>
            <p:cNvSpPr txBox="1"/>
            <p:nvPr/>
          </p:nvSpPr>
          <p:spPr>
            <a:xfrm>
              <a:off x="5772132" y="1552576"/>
              <a:ext cx="2658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r-Latn-RS" sz="22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React</a:t>
              </a:r>
              <a:endPara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07" name="Google Shape;207;p19"/>
            <p:cNvSpPr txBox="1"/>
            <p:nvPr/>
          </p:nvSpPr>
          <p:spPr>
            <a:xfrm>
              <a:off x="5772125" y="1937651"/>
              <a:ext cx="26586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r-Latn-RS" sz="12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Tehnologija korisničkog dela</a:t>
              </a:r>
              <a:endPara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211" name="Google Shape;211;p19"/>
          <p:cNvGrpSpPr/>
          <p:nvPr/>
        </p:nvGrpSpPr>
        <p:grpSpPr>
          <a:xfrm>
            <a:off x="3346886" y="3469840"/>
            <a:ext cx="2507697" cy="933775"/>
            <a:chOff x="5321760" y="1552576"/>
            <a:chExt cx="3652339" cy="933775"/>
          </a:xfrm>
        </p:grpSpPr>
        <p:sp>
          <p:nvSpPr>
            <p:cNvPr id="212" name="Google Shape;212;p19"/>
            <p:cNvSpPr txBox="1"/>
            <p:nvPr/>
          </p:nvSpPr>
          <p:spPr>
            <a:xfrm>
              <a:off x="5772132" y="1552576"/>
              <a:ext cx="2658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Docker</a:t>
              </a:r>
              <a:endPara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13" name="Google Shape;213;p19"/>
            <p:cNvSpPr txBox="1"/>
            <p:nvPr/>
          </p:nvSpPr>
          <p:spPr>
            <a:xfrm>
              <a:off x="5321760" y="1937651"/>
              <a:ext cx="3652339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Kontejnerizacija pomo</a:t>
              </a:r>
              <a:r>
                <a:rPr lang="sr-Latn-RS" sz="12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ću Docker tehnologije</a:t>
              </a:r>
              <a:endPara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214" name="Google Shape;214;p19"/>
          <p:cNvGrpSpPr/>
          <p:nvPr/>
        </p:nvGrpSpPr>
        <p:grpSpPr>
          <a:xfrm>
            <a:off x="2184833" y="1573704"/>
            <a:ext cx="1825505" cy="936404"/>
            <a:chOff x="2675294" y="2291950"/>
            <a:chExt cx="1825505" cy="936404"/>
          </a:xfrm>
        </p:grpSpPr>
        <p:sp>
          <p:nvSpPr>
            <p:cNvPr id="215" name="Google Shape;215;p19"/>
            <p:cNvSpPr txBox="1"/>
            <p:nvPr/>
          </p:nvSpPr>
          <p:spPr>
            <a:xfrm>
              <a:off x="2675299" y="2771154"/>
              <a:ext cx="18255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r-Latn-RS" sz="22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NestJS</a:t>
              </a:r>
              <a:endPara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216" name="Google Shape;216;p19"/>
            <p:cNvSpPr txBox="1"/>
            <p:nvPr/>
          </p:nvSpPr>
          <p:spPr>
            <a:xfrm>
              <a:off x="2675294" y="2291950"/>
              <a:ext cx="1825395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r-Latn-RS" sz="12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Tehnologija serverskog dela</a:t>
              </a:r>
              <a:endPara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217" name="Google Shape;217;p19"/>
          <p:cNvGrpSpPr/>
          <p:nvPr/>
        </p:nvGrpSpPr>
        <p:grpSpPr>
          <a:xfrm>
            <a:off x="4738474" y="1265498"/>
            <a:ext cx="2523461" cy="936404"/>
            <a:chOff x="2287317" y="2291950"/>
            <a:chExt cx="2523461" cy="936404"/>
          </a:xfrm>
        </p:grpSpPr>
        <p:sp>
          <p:nvSpPr>
            <p:cNvPr id="218" name="Google Shape;218;p19"/>
            <p:cNvSpPr txBox="1"/>
            <p:nvPr/>
          </p:nvSpPr>
          <p:spPr>
            <a:xfrm>
              <a:off x="2675299" y="2771154"/>
              <a:ext cx="18255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r-Latn-RS" sz="22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Struktura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r-Latn-RS" sz="22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Platforme</a:t>
              </a:r>
            </a:p>
          </p:txBody>
        </p:sp>
        <p:sp>
          <p:nvSpPr>
            <p:cNvPr id="219" name="Google Shape;219;p19"/>
            <p:cNvSpPr txBox="1"/>
            <p:nvPr/>
          </p:nvSpPr>
          <p:spPr>
            <a:xfrm>
              <a:off x="2287317" y="2291950"/>
              <a:ext cx="2523461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r-Latn-RS" sz="12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Povezanost primenjenih tehnologija</a:t>
              </a:r>
            </a:p>
          </p:txBody>
        </p:sp>
      </p:grpSp>
      <p:sp>
        <p:nvSpPr>
          <p:cNvPr id="220" name="Google Shape;220;p19"/>
          <p:cNvSpPr/>
          <p:nvPr/>
        </p:nvSpPr>
        <p:spPr>
          <a:xfrm>
            <a:off x="1377060" y="2704882"/>
            <a:ext cx="498600" cy="49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21" name="Google Shape;221;p19"/>
          <p:cNvSpPr/>
          <p:nvPr/>
        </p:nvSpPr>
        <p:spPr>
          <a:xfrm>
            <a:off x="2848285" y="2704882"/>
            <a:ext cx="498600" cy="49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22" name="Google Shape;222;p19"/>
          <p:cNvSpPr/>
          <p:nvPr/>
        </p:nvSpPr>
        <p:spPr>
          <a:xfrm>
            <a:off x="4319510" y="2704882"/>
            <a:ext cx="498600" cy="49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23" name="Google Shape;223;p19"/>
          <p:cNvSpPr/>
          <p:nvPr/>
        </p:nvSpPr>
        <p:spPr>
          <a:xfrm>
            <a:off x="5790735" y="2704882"/>
            <a:ext cx="498600" cy="49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24" name="Google Shape;224;p19"/>
          <p:cNvSpPr/>
          <p:nvPr/>
        </p:nvSpPr>
        <p:spPr>
          <a:xfrm>
            <a:off x="7261960" y="2704882"/>
            <a:ext cx="498600" cy="49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cxnSp>
        <p:nvCxnSpPr>
          <p:cNvPr id="225" name="Google Shape;225;p19"/>
          <p:cNvCxnSpPr>
            <a:stCxn id="220" idx="0"/>
            <a:endCxn id="221" idx="1"/>
          </p:cNvCxnSpPr>
          <p:nvPr/>
        </p:nvCxnSpPr>
        <p:spPr>
          <a:xfrm rot="-5400000" flipH="1">
            <a:off x="2112660" y="2218582"/>
            <a:ext cx="249300" cy="1221900"/>
          </a:xfrm>
          <a:prstGeom prst="bentConnector4">
            <a:avLst>
              <a:gd name="adj1" fmla="val -95517"/>
              <a:gd name="adj2" fmla="val 6020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226;p19"/>
          <p:cNvCxnSpPr>
            <a:stCxn id="221" idx="2"/>
            <a:endCxn id="222" idx="1"/>
          </p:cNvCxnSpPr>
          <p:nvPr/>
        </p:nvCxnSpPr>
        <p:spPr>
          <a:xfrm rot="-5400000">
            <a:off x="3583885" y="2467882"/>
            <a:ext cx="249300" cy="1221900"/>
          </a:xfrm>
          <a:prstGeom prst="bentConnector4">
            <a:avLst>
              <a:gd name="adj1" fmla="val -95517"/>
              <a:gd name="adj2" fmla="val 6020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19"/>
          <p:cNvCxnSpPr>
            <a:stCxn id="222" idx="0"/>
            <a:endCxn id="223" idx="1"/>
          </p:cNvCxnSpPr>
          <p:nvPr/>
        </p:nvCxnSpPr>
        <p:spPr>
          <a:xfrm rot="-5400000" flipH="1">
            <a:off x="5055110" y="2218582"/>
            <a:ext cx="249300" cy="1221900"/>
          </a:xfrm>
          <a:prstGeom prst="bentConnector4">
            <a:avLst>
              <a:gd name="adj1" fmla="val -95517"/>
              <a:gd name="adj2" fmla="val 6020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19"/>
          <p:cNvCxnSpPr>
            <a:stCxn id="223" idx="2"/>
            <a:endCxn id="224" idx="1"/>
          </p:cNvCxnSpPr>
          <p:nvPr/>
        </p:nvCxnSpPr>
        <p:spPr>
          <a:xfrm rot="-5400000">
            <a:off x="6526335" y="2467882"/>
            <a:ext cx="249300" cy="1221900"/>
          </a:xfrm>
          <a:prstGeom prst="bentConnector4">
            <a:avLst>
              <a:gd name="adj1" fmla="val -95517"/>
              <a:gd name="adj2" fmla="val 6020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" name="Google Shape;229;p19"/>
          <p:cNvCxnSpPr>
            <a:stCxn id="221" idx="0"/>
            <a:endCxn id="215" idx="2"/>
          </p:cNvCxnSpPr>
          <p:nvPr/>
        </p:nvCxnSpPr>
        <p:spPr>
          <a:xfrm rot="10800000">
            <a:off x="3097585" y="2510182"/>
            <a:ext cx="0" cy="19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" name="Google Shape;230;p19"/>
          <p:cNvCxnSpPr>
            <a:stCxn id="220" idx="2"/>
            <a:endCxn id="206" idx="0"/>
          </p:cNvCxnSpPr>
          <p:nvPr/>
        </p:nvCxnSpPr>
        <p:spPr>
          <a:xfrm>
            <a:off x="1626360" y="3203482"/>
            <a:ext cx="3" cy="26635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p19"/>
          <p:cNvCxnSpPr>
            <a:cxnSpLocks/>
          </p:cNvCxnSpPr>
          <p:nvPr/>
        </p:nvCxnSpPr>
        <p:spPr>
          <a:xfrm flipH="1">
            <a:off x="4567092" y="3203482"/>
            <a:ext cx="1718" cy="24978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" name="Google Shape;232;p19"/>
          <p:cNvCxnSpPr>
            <a:cxnSpLocks/>
            <a:stCxn id="223" idx="0"/>
          </p:cNvCxnSpPr>
          <p:nvPr/>
        </p:nvCxnSpPr>
        <p:spPr>
          <a:xfrm flipH="1" flipV="1">
            <a:off x="6039201" y="2485818"/>
            <a:ext cx="834" cy="21906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19"/>
          <p:cNvCxnSpPr>
            <a:cxnSpLocks/>
            <a:stCxn id="224" idx="2"/>
            <a:endCxn id="209" idx="0"/>
          </p:cNvCxnSpPr>
          <p:nvPr/>
        </p:nvCxnSpPr>
        <p:spPr>
          <a:xfrm>
            <a:off x="7511260" y="3203482"/>
            <a:ext cx="1740" cy="28435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4" name="Google Shape;254;p19"/>
          <p:cNvGrpSpPr/>
          <p:nvPr/>
        </p:nvGrpSpPr>
        <p:grpSpPr>
          <a:xfrm>
            <a:off x="5876574" y="2773767"/>
            <a:ext cx="339328" cy="336274"/>
            <a:chOff x="3532345" y="3362635"/>
            <a:chExt cx="339328" cy="336274"/>
          </a:xfrm>
        </p:grpSpPr>
        <p:sp>
          <p:nvSpPr>
            <p:cNvPr id="255" name="Google Shape;255;p19"/>
            <p:cNvSpPr/>
            <p:nvPr/>
          </p:nvSpPr>
          <p:spPr>
            <a:xfrm>
              <a:off x="3819385" y="349325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9"/>
            <p:cNvSpPr/>
            <p:nvPr/>
          </p:nvSpPr>
          <p:spPr>
            <a:xfrm>
              <a:off x="3819385" y="349325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9"/>
            <p:cNvSpPr/>
            <p:nvPr/>
          </p:nvSpPr>
          <p:spPr>
            <a:xfrm>
              <a:off x="3532345" y="3362635"/>
              <a:ext cx="339328" cy="282142"/>
            </a:xfrm>
            <a:custGeom>
              <a:avLst/>
              <a:gdLst/>
              <a:ahLst/>
              <a:cxnLst/>
              <a:rect l="l" t="t" r="r" b="b"/>
              <a:pathLst>
                <a:path w="10669" h="8871" extrusionOk="0">
                  <a:moveTo>
                    <a:pt x="6299" y="262"/>
                  </a:moveTo>
                  <a:cubicBezTo>
                    <a:pt x="6465" y="262"/>
                    <a:pt x="6596" y="393"/>
                    <a:pt x="6596" y="560"/>
                  </a:cubicBezTo>
                  <a:lnTo>
                    <a:pt x="6596" y="2084"/>
                  </a:lnTo>
                  <a:cubicBezTo>
                    <a:pt x="6382" y="2119"/>
                    <a:pt x="6322" y="2155"/>
                    <a:pt x="6322" y="2155"/>
                  </a:cubicBezTo>
                  <a:cubicBezTo>
                    <a:pt x="6203" y="2179"/>
                    <a:pt x="6108" y="2227"/>
                    <a:pt x="6049" y="2238"/>
                  </a:cubicBezTo>
                  <a:cubicBezTo>
                    <a:pt x="5941" y="2119"/>
                    <a:pt x="6001" y="1988"/>
                    <a:pt x="5989" y="1846"/>
                  </a:cubicBezTo>
                  <a:lnTo>
                    <a:pt x="5989" y="560"/>
                  </a:lnTo>
                  <a:cubicBezTo>
                    <a:pt x="5989" y="393"/>
                    <a:pt x="6120" y="262"/>
                    <a:pt x="6287" y="262"/>
                  </a:cubicBezTo>
                  <a:close/>
                  <a:moveTo>
                    <a:pt x="3489" y="262"/>
                  </a:moveTo>
                  <a:cubicBezTo>
                    <a:pt x="3655" y="262"/>
                    <a:pt x="3786" y="393"/>
                    <a:pt x="3786" y="560"/>
                  </a:cubicBezTo>
                  <a:lnTo>
                    <a:pt x="3786" y="1846"/>
                  </a:lnTo>
                  <a:cubicBezTo>
                    <a:pt x="3786" y="2084"/>
                    <a:pt x="3786" y="2096"/>
                    <a:pt x="3775" y="2155"/>
                  </a:cubicBezTo>
                  <a:cubicBezTo>
                    <a:pt x="3727" y="2274"/>
                    <a:pt x="3620" y="2357"/>
                    <a:pt x="3477" y="2357"/>
                  </a:cubicBezTo>
                  <a:cubicBezTo>
                    <a:pt x="3477" y="2357"/>
                    <a:pt x="3470" y="2358"/>
                    <a:pt x="3457" y="2358"/>
                  </a:cubicBezTo>
                  <a:cubicBezTo>
                    <a:pt x="3399" y="2358"/>
                    <a:pt x="3228" y="2342"/>
                    <a:pt x="3179" y="2155"/>
                  </a:cubicBezTo>
                  <a:cubicBezTo>
                    <a:pt x="3167" y="2084"/>
                    <a:pt x="3191" y="2024"/>
                    <a:pt x="3179" y="1846"/>
                  </a:cubicBezTo>
                  <a:lnTo>
                    <a:pt x="3179" y="560"/>
                  </a:lnTo>
                  <a:cubicBezTo>
                    <a:pt x="3179" y="393"/>
                    <a:pt x="3310" y="262"/>
                    <a:pt x="3477" y="262"/>
                  </a:cubicBezTo>
                  <a:close/>
                  <a:moveTo>
                    <a:pt x="5370" y="262"/>
                  </a:moveTo>
                  <a:cubicBezTo>
                    <a:pt x="5525" y="262"/>
                    <a:pt x="5668" y="393"/>
                    <a:pt x="5668" y="560"/>
                  </a:cubicBezTo>
                  <a:lnTo>
                    <a:pt x="5668" y="1846"/>
                  </a:lnTo>
                  <a:cubicBezTo>
                    <a:pt x="5668" y="2060"/>
                    <a:pt x="5668" y="2096"/>
                    <a:pt x="5644" y="2155"/>
                  </a:cubicBezTo>
                  <a:cubicBezTo>
                    <a:pt x="5608" y="2274"/>
                    <a:pt x="5501" y="2357"/>
                    <a:pt x="5346" y="2357"/>
                  </a:cubicBezTo>
                  <a:cubicBezTo>
                    <a:pt x="5346" y="2357"/>
                    <a:pt x="5339" y="2358"/>
                    <a:pt x="5327" y="2358"/>
                  </a:cubicBezTo>
                  <a:cubicBezTo>
                    <a:pt x="5269" y="2358"/>
                    <a:pt x="5098" y="2342"/>
                    <a:pt x="5049" y="2155"/>
                  </a:cubicBezTo>
                  <a:lnTo>
                    <a:pt x="5049" y="1846"/>
                  </a:lnTo>
                  <a:lnTo>
                    <a:pt x="5049" y="560"/>
                  </a:lnTo>
                  <a:cubicBezTo>
                    <a:pt x="5049" y="393"/>
                    <a:pt x="5191" y="262"/>
                    <a:pt x="5346" y="262"/>
                  </a:cubicBezTo>
                  <a:close/>
                  <a:moveTo>
                    <a:pt x="4429" y="262"/>
                  </a:moveTo>
                  <a:cubicBezTo>
                    <a:pt x="4596" y="262"/>
                    <a:pt x="4727" y="393"/>
                    <a:pt x="4727" y="560"/>
                  </a:cubicBezTo>
                  <a:lnTo>
                    <a:pt x="4727" y="2060"/>
                  </a:lnTo>
                  <a:cubicBezTo>
                    <a:pt x="4727" y="2264"/>
                    <a:pt x="4567" y="2368"/>
                    <a:pt x="4408" y="2368"/>
                  </a:cubicBezTo>
                  <a:cubicBezTo>
                    <a:pt x="4251" y="2368"/>
                    <a:pt x="4096" y="2267"/>
                    <a:pt x="4096" y="2060"/>
                  </a:cubicBezTo>
                  <a:cubicBezTo>
                    <a:pt x="4120" y="1726"/>
                    <a:pt x="4120" y="869"/>
                    <a:pt x="4120" y="560"/>
                  </a:cubicBezTo>
                  <a:cubicBezTo>
                    <a:pt x="4120" y="393"/>
                    <a:pt x="4251" y="262"/>
                    <a:pt x="4417" y="262"/>
                  </a:cubicBezTo>
                  <a:close/>
                  <a:moveTo>
                    <a:pt x="2882" y="2155"/>
                  </a:moveTo>
                  <a:cubicBezTo>
                    <a:pt x="2927" y="2488"/>
                    <a:pt x="3212" y="2686"/>
                    <a:pt x="3503" y="2686"/>
                  </a:cubicBezTo>
                  <a:cubicBezTo>
                    <a:pt x="3670" y="2686"/>
                    <a:pt x="3839" y="2620"/>
                    <a:pt x="3965" y="2477"/>
                  </a:cubicBezTo>
                  <a:cubicBezTo>
                    <a:pt x="4090" y="2619"/>
                    <a:pt x="4260" y="2691"/>
                    <a:pt x="4431" y="2691"/>
                  </a:cubicBezTo>
                  <a:cubicBezTo>
                    <a:pt x="4602" y="2691"/>
                    <a:pt x="4775" y="2619"/>
                    <a:pt x="4906" y="2477"/>
                  </a:cubicBezTo>
                  <a:cubicBezTo>
                    <a:pt x="5001" y="2596"/>
                    <a:pt x="5168" y="2691"/>
                    <a:pt x="5346" y="2691"/>
                  </a:cubicBezTo>
                  <a:cubicBezTo>
                    <a:pt x="5275" y="2750"/>
                    <a:pt x="5203" y="2822"/>
                    <a:pt x="5120" y="2893"/>
                  </a:cubicBezTo>
                  <a:lnTo>
                    <a:pt x="2227" y="2893"/>
                  </a:lnTo>
                  <a:lnTo>
                    <a:pt x="2227" y="2155"/>
                  </a:lnTo>
                  <a:close/>
                  <a:moveTo>
                    <a:pt x="8370" y="2155"/>
                  </a:moveTo>
                  <a:lnTo>
                    <a:pt x="8370" y="2893"/>
                  </a:lnTo>
                  <a:lnTo>
                    <a:pt x="7870" y="2893"/>
                  </a:lnTo>
                  <a:lnTo>
                    <a:pt x="7870" y="2155"/>
                  </a:lnTo>
                  <a:close/>
                  <a:moveTo>
                    <a:pt x="9906" y="2798"/>
                  </a:moveTo>
                  <a:lnTo>
                    <a:pt x="10228" y="2977"/>
                  </a:lnTo>
                  <a:cubicBezTo>
                    <a:pt x="10287" y="2989"/>
                    <a:pt x="10287" y="3072"/>
                    <a:pt x="10228" y="3108"/>
                  </a:cubicBezTo>
                  <a:lnTo>
                    <a:pt x="9906" y="3286"/>
                  </a:lnTo>
                  <a:cubicBezTo>
                    <a:pt x="9835" y="3131"/>
                    <a:pt x="9835" y="2941"/>
                    <a:pt x="9906" y="2798"/>
                  </a:cubicBezTo>
                  <a:close/>
                  <a:moveTo>
                    <a:pt x="1917" y="2167"/>
                  </a:moveTo>
                  <a:lnTo>
                    <a:pt x="1917" y="3905"/>
                  </a:lnTo>
                  <a:lnTo>
                    <a:pt x="1298" y="3905"/>
                  </a:lnTo>
                  <a:lnTo>
                    <a:pt x="1298" y="2167"/>
                  </a:lnTo>
                  <a:close/>
                  <a:moveTo>
                    <a:pt x="4870" y="3227"/>
                  </a:moveTo>
                  <a:cubicBezTo>
                    <a:pt x="4834" y="3274"/>
                    <a:pt x="4751" y="3393"/>
                    <a:pt x="4715" y="3512"/>
                  </a:cubicBezTo>
                  <a:cubicBezTo>
                    <a:pt x="4656" y="3631"/>
                    <a:pt x="4596" y="3774"/>
                    <a:pt x="4596" y="3774"/>
                  </a:cubicBezTo>
                  <a:lnTo>
                    <a:pt x="4548" y="3905"/>
                  </a:lnTo>
                  <a:lnTo>
                    <a:pt x="2227" y="3905"/>
                  </a:lnTo>
                  <a:lnTo>
                    <a:pt x="2227" y="3227"/>
                  </a:lnTo>
                  <a:close/>
                  <a:moveTo>
                    <a:pt x="8370" y="3227"/>
                  </a:moveTo>
                  <a:lnTo>
                    <a:pt x="8370" y="3905"/>
                  </a:lnTo>
                  <a:lnTo>
                    <a:pt x="7775" y="3905"/>
                  </a:lnTo>
                  <a:cubicBezTo>
                    <a:pt x="7882" y="3548"/>
                    <a:pt x="7870" y="3286"/>
                    <a:pt x="7870" y="3227"/>
                  </a:cubicBezTo>
                  <a:close/>
                  <a:moveTo>
                    <a:pt x="7109" y="843"/>
                  </a:moveTo>
                  <a:cubicBezTo>
                    <a:pt x="7144" y="843"/>
                    <a:pt x="7181" y="849"/>
                    <a:pt x="7215" y="857"/>
                  </a:cubicBezTo>
                  <a:cubicBezTo>
                    <a:pt x="7358" y="905"/>
                    <a:pt x="7477" y="1024"/>
                    <a:pt x="7525" y="1167"/>
                  </a:cubicBezTo>
                  <a:cubicBezTo>
                    <a:pt x="7549" y="1286"/>
                    <a:pt x="7537" y="1393"/>
                    <a:pt x="7537" y="1524"/>
                  </a:cubicBezTo>
                  <a:cubicBezTo>
                    <a:pt x="7537" y="3370"/>
                    <a:pt x="7585" y="3489"/>
                    <a:pt x="7454" y="3870"/>
                  </a:cubicBezTo>
                  <a:cubicBezTo>
                    <a:pt x="7394" y="4024"/>
                    <a:pt x="7311" y="4179"/>
                    <a:pt x="7215" y="4322"/>
                  </a:cubicBezTo>
                  <a:lnTo>
                    <a:pt x="4751" y="4322"/>
                  </a:lnTo>
                  <a:cubicBezTo>
                    <a:pt x="4846" y="3786"/>
                    <a:pt x="5156" y="3250"/>
                    <a:pt x="5537" y="2941"/>
                  </a:cubicBezTo>
                  <a:cubicBezTo>
                    <a:pt x="5763" y="2750"/>
                    <a:pt x="6108" y="2560"/>
                    <a:pt x="6465" y="2453"/>
                  </a:cubicBezTo>
                  <a:cubicBezTo>
                    <a:pt x="6763" y="2381"/>
                    <a:pt x="6799" y="2405"/>
                    <a:pt x="6870" y="2346"/>
                  </a:cubicBezTo>
                  <a:cubicBezTo>
                    <a:pt x="6894" y="2322"/>
                    <a:pt x="6894" y="2298"/>
                    <a:pt x="6918" y="2286"/>
                  </a:cubicBezTo>
                  <a:cubicBezTo>
                    <a:pt x="6930" y="2238"/>
                    <a:pt x="6930" y="2203"/>
                    <a:pt x="6930" y="2167"/>
                  </a:cubicBezTo>
                  <a:lnTo>
                    <a:pt x="6930" y="988"/>
                  </a:lnTo>
                  <a:cubicBezTo>
                    <a:pt x="6930" y="964"/>
                    <a:pt x="6942" y="929"/>
                    <a:pt x="6954" y="905"/>
                  </a:cubicBezTo>
                  <a:cubicBezTo>
                    <a:pt x="6991" y="860"/>
                    <a:pt x="7048" y="843"/>
                    <a:pt x="7109" y="843"/>
                  </a:cubicBezTo>
                  <a:close/>
                  <a:moveTo>
                    <a:pt x="4453" y="4227"/>
                  </a:moveTo>
                  <a:cubicBezTo>
                    <a:pt x="4453" y="4251"/>
                    <a:pt x="4441" y="4286"/>
                    <a:pt x="4441" y="4322"/>
                  </a:cubicBezTo>
                  <a:lnTo>
                    <a:pt x="3548" y="4322"/>
                  </a:lnTo>
                  <a:cubicBezTo>
                    <a:pt x="3489" y="4322"/>
                    <a:pt x="3441" y="4322"/>
                    <a:pt x="3405" y="4346"/>
                  </a:cubicBezTo>
                  <a:cubicBezTo>
                    <a:pt x="3370" y="4298"/>
                    <a:pt x="3358" y="4262"/>
                    <a:pt x="3322" y="4227"/>
                  </a:cubicBezTo>
                  <a:close/>
                  <a:moveTo>
                    <a:pt x="3489" y="0"/>
                  </a:moveTo>
                  <a:cubicBezTo>
                    <a:pt x="3144" y="0"/>
                    <a:pt x="2858" y="274"/>
                    <a:pt x="2858" y="619"/>
                  </a:cubicBezTo>
                  <a:lnTo>
                    <a:pt x="2858" y="1905"/>
                  </a:lnTo>
                  <a:lnTo>
                    <a:pt x="1167" y="1905"/>
                  </a:lnTo>
                  <a:cubicBezTo>
                    <a:pt x="750" y="1905"/>
                    <a:pt x="357" y="2107"/>
                    <a:pt x="155" y="2465"/>
                  </a:cubicBezTo>
                  <a:cubicBezTo>
                    <a:pt x="107" y="2536"/>
                    <a:pt x="143" y="2643"/>
                    <a:pt x="215" y="2691"/>
                  </a:cubicBezTo>
                  <a:cubicBezTo>
                    <a:pt x="237" y="2706"/>
                    <a:pt x="263" y="2713"/>
                    <a:pt x="289" y="2713"/>
                  </a:cubicBezTo>
                  <a:cubicBezTo>
                    <a:pt x="347" y="2713"/>
                    <a:pt x="408" y="2680"/>
                    <a:pt x="441" y="2631"/>
                  </a:cubicBezTo>
                  <a:cubicBezTo>
                    <a:pt x="572" y="2417"/>
                    <a:pt x="762" y="2274"/>
                    <a:pt x="1000" y="2227"/>
                  </a:cubicBezTo>
                  <a:lnTo>
                    <a:pt x="1000" y="3941"/>
                  </a:lnTo>
                  <a:cubicBezTo>
                    <a:pt x="631" y="3846"/>
                    <a:pt x="334" y="3536"/>
                    <a:pt x="322" y="3155"/>
                  </a:cubicBezTo>
                  <a:cubicBezTo>
                    <a:pt x="322" y="3060"/>
                    <a:pt x="238" y="3000"/>
                    <a:pt x="155" y="3000"/>
                  </a:cubicBezTo>
                  <a:cubicBezTo>
                    <a:pt x="60" y="3000"/>
                    <a:pt x="0" y="3072"/>
                    <a:pt x="0" y="3167"/>
                  </a:cubicBezTo>
                  <a:cubicBezTo>
                    <a:pt x="48" y="3762"/>
                    <a:pt x="536" y="4239"/>
                    <a:pt x="1131" y="4286"/>
                  </a:cubicBezTo>
                  <a:lnTo>
                    <a:pt x="3001" y="4286"/>
                  </a:lnTo>
                  <a:cubicBezTo>
                    <a:pt x="3024" y="4370"/>
                    <a:pt x="3072" y="4465"/>
                    <a:pt x="3120" y="4536"/>
                  </a:cubicBezTo>
                  <a:cubicBezTo>
                    <a:pt x="2941" y="4667"/>
                    <a:pt x="2834" y="4882"/>
                    <a:pt x="2834" y="5120"/>
                  </a:cubicBezTo>
                  <a:lnTo>
                    <a:pt x="2834" y="5632"/>
                  </a:lnTo>
                  <a:cubicBezTo>
                    <a:pt x="2834" y="6025"/>
                    <a:pt x="3144" y="6346"/>
                    <a:pt x="3536" y="6370"/>
                  </a:cubicBezTo>
                  <a:lnTo>
                    <a:pt x="3536" y="8704"/>
                  </a:lnTo>
                  <a:cubicBezTo>
                    <a:pt x="3536" y="8787"/>
                    <a:pt x="3608" y="8870"/>
                    <a:pt x="3691" y="8870"/>
                  </a:cubicBezTo>
                  <a:cubicBezTo>
                    <a:pt x="3786" y="8870"/>
                    <a:pt x="3858" y="8787"/>
                    <a:pt x="3858" y="8704"/>
                  </a:cubicBezTo>
                  <a:lnTo>
                    <a:pt x="3858" y="6310"/>
                  </a:lnTo>
                  <a:lnTo>
                    <a:pt x="5001" y="6310"/>
                  </a:lnTo>
                  <a:cubicBezTo>
                    <a:pt x="5096" y="6310"/>
                    <a:pt x="5168" y="6227"/>
                    <a:pt x="5168" y="6144"/>
                  </a:cubicBezTo>
                  <a:cubicBezTo>
                    <a:pt x="5168" y="6048"/>
                    <a:pt x="5096" y="5977"/>
                    <a:pt x="5001" y="5977"/>
                  </a:cubicBezTo>
                  <a:lnTo>
                    <a:pt x="3548" y="5977"/>
                  </a:lnTo>
                  <a:cubicBezTo>
                    <a:pt x="3334" y="5965"/>
                    <a:pt x="3155" y="5786"/>
                    <a:pt x="3155" y="5572"/>
                  </a:cubicBezTo>
                  <a:lnTo>
                    <a:pt x="3155" y="5048"/>
                  </a:lnTo>
                  <a:cubicBezTo>
                    <a:pt x="3155" y="4917"/>
                    <a:pt x="3215" y="4798"/>
                    <a:pt x="3322" y="4727"/>
                  </a:cubicBezTo>
                  <a:cubicBezTo>
                    <a:pt x="3394" y="4667"/>
                    <a:pt x="3489" y="4632"/>
                    <a:pt x="3572" y="4632"/>
                  </a:cubicBezTo>
                  <a:lnTo>
                    <a:pt x="7215" y="4632"/>
                  </a:lnTo>
                  <a:cubicBezTo>
                    <a:pt x="7275" y="4632"/>
                    <a:pt x="7311" y="4655"/>
                    <a:pt x="7358" y="4667"/>
                  </a:cubicBezTo>
                  <a:lnTo>
                    <a:pt x="7370" y="4667"/>
                  </a:lnTo>
                  <a:cubicBezTo>
                    <a:pt x="7525" y="4727"/>
                    <a:pt x="7608" y="4870"/>
                    <a:pt x="7608" y="5036"/>
                  </a:cubicBezTo>
                  <a:lnTo>
                    <a:pt x="7608" y="5560"/>
                  </a:lnTo>
                  <a:cubicBezTo>
                    <a:pt x="7608" y="5786"/>
                    <a:pt x="7430" y="5977"/>
                    <a:pt x="7192" y="5977"/>
                  </a:cubicBezTo>
                  <a:lnTo>
                    <a:pt x="5620" y="5977"/>
                  </a:lnTo>
                  <a:cubicBezTo>
                    <a:pt x="5525" y="5977"/>
                    <a:pt x="5453" y="6048"/>
                    <a:pt x="5453" y="6144"/>
                  </a:cubicBezTo>
                  <a:cubicBezTo>
                    <a:pt x="5453" y="6227"/>
                    <a:pt x="5525" y="6298"/>
                    <a:pt x="5620" y="6298"/>
                  </a:cubicBezTo>
                  <a:lnTo>
                    <a:pt x="6751" y="6298"/>
                  </a:lnTo>
                  <a:lnTo>
                    <a:pt x="6751" y="6751"/>
                  </a:lnTo>
                  <a:cubicBezTo>
                    <a:pt x="6751" y="6834"/>
                    <a:pt x="6823" y="6918"/>
                    <a:pt x="6918" y="6918"/>
                  </a:cubicBezTo>
                  <a:cubicBezTo>
                    <a:pt x="7001" y="6918"/>
                    <a:pt x="7073" y="6834"/>
                    <a:pt x="7073" y="6751"/>
                  </a:cubicBezTo>
                  <a:lnTo>
                    <a:pt x="7073" y="6298"/>
                  </a:lnTo>
                  <a:lnTo>
                    <a:pt x="7215" y="6298"/>
                  </a:lnTo>
                  <a:cubicBezTo>
                    <a:pt x="7608" y="6298"/>
                    <a:pt x="7942" y="5977"/>
                    <a:pt x="7942" y="5572"/>
                  </a:cubicBezTo>
                  <a:lnTo>
                    <a:pt x="7942" y="5048"/>
                  </a:lnTo>
                  <a:cubicBezTo>
                    <a:pt x="7942" y="4786"/>
                    <a:pt x="7787" y="4560"/>
                    <a:pt x="7585" y="4429"/>
                  </a:cubicBezTo>
                  <a:lnTo>
                    <a:pt x="7585" y="4393"/>
                  </a:lnTo>
                  <a:cubicBezTo>
                    <a:pt x="7608" y="4334"/>
                    <a:pt x="7644" y="4298"/>
                    <a:pt x="7668" y="4239"/>
                  </a:cubicBezTo>
                  <a:lnTo>
                    <a:pt x="8561" y="4239"/>
                  </a:lnTo>
                  <a:cubicBezTo>
                    <a:pt x="8728" y="4239"/>
                    <a:pt x="8894" y="4191"/>
                    <a:pt x="9037" y="4120"/>
                  </a:cubicBezTo>
                  <a:cubicBezTo>
                    <a:pt x="9073" y="4096"/>
                    <a:pt x="9263" y="4001"/>
                    <a:pt x="10394" y="3405"/>
                  </a:cubicBezTo>
                  <a:cubicBezTo>
                    <a:pt x="10621" y="3250"/>
                    <a:pt x="10668" y="2929"/>
                    <a:pt x="10466" y="2750"/>
                  </a:cubicBezTo>
                  <a:cubicBezTo>
                    <a:pt x="10394" y="2691"/>
                    <a:pt x="10383" y="2691"/>
                    <a:pt x="9918" y="2453"/>
                  </a:cubicBezTo>
                  <a:lnTo>
                    <a:pt x="9632" y="2298"/>
                  </a:lnTo>
                  <a:cubicBezTo>
                    <a:pt x="9610" y="2287"/>
                    <a:pt x="9585" y="2282"/>
                    <a:pt x="9559" y="2282"/>
                  </a:cubicBezTo>
                  <a:cubicBezTo>
                    <a:pt x="9503" y="2282"/>
                    <a:pt x="9446" y="2308"/>
                    <a:pt x="9430" y="2357"/>
                  </a:cubicBezTo>
                  <a:cubicBezTo>
                    <a:pt x="9382" y="2441"/>
                    <a:pt x="9418" y="2536"/>
                    <a:pt x="9490" y="2572"/>
                  </a:cubicBezTo>
                  <a:lnTo>
                    <a:pt x="9621" y="2643"/>
                  </a:lnTo>
                  <a:cubicBezTo>
                    <a:pt x="9490" y="2881"/>
                    <a:pt x="9490" y="3179"/>
                    <a:pt x="9621" y="3429"/>
                  </a:cubicBezTo>
                  <a:lnTo>
                    <a:pt x="8882" y="3834"/>
                  </a:lnTo>
                  <a:cubicBezTo>
                    <a:pt x="8823" y="3870"/>
                    <a:pt x="8763" y="3893"/>
                    <a:pt x="8680" y="3905"/>
                  </a:cubicBezTo>
                  <a:lnTo>
                    <a:pt x="8680" y="2203"/>
                  </a:lnTo>
                  <a:cubicBezTo>
                    <a:pt x="8823" y="2227"/>
                    <a:pt x="8894" y="2274"/>
                    <a:pt x="8942" y="2298"/>
                  </a:cubicBezTo>
                  <a:cubicBezTo>
                    <a:pt x="8966" y="2314"/>
                    <a:pt x="8995" y="2322"/>
                    <a:pt x="9023" y="2322"/>
                  </a:cubicBezTo>
                  <a:cubicBezTo>
                    <a:pt x="9077" y="2322"/>
                    <a:pt x="9129" y="2293"/>
                    <a:pt x="9144" y="2238"/>
                  </a:cubicBezTo>
                  <a:cubicBezTo>
                    <a:pt x="9192" y="2167"/>
                    <a:pt x="9156" y="2060"/>
                    <a:pt x="9085" y="2036"/>
                  </a:cubicBezTo>
                  <a:lnTo>
                    <a:pt x="9025" y="2000"/>
                  </a:lnTo>
                  <a:cubicBezTo>
                    <a:pt x="8882" y="1929"/>
                    <a:pt x="8716" y="1881"/>
                    <a:pt x="8549" y="1881"/>
                  </a:cubicBezTo>
                  <a:lnTo>
                    <a:pt x="7882" y="1881"/>
                  </a:lnTo>
                  <a:lnTo>
                    <a:pt x="7882" y="1345"/>
                  </a:lnTo>
                  <a:cubicBezTo>
                    <a:pt x="7882" y="1048"/>
                    <a:pt x="7704" y="750"/>
                    <a:pt x="7370" y="619"/>
                  </a:cubicBezTo>
                  <a:cubicBezTo>
                    <a:pt x="7297" y="590"/>
                    <a:pt x="7200" y="569"/>
                    <a:pt x="7107" y="569"/>
                  </a:cubicBezTo>
                  <a:cubicBezTo>
                    <a:pt x="7049" y="569"/>
                    <a:pt x="6992" y="577"/>
                    <a:pt x="6942" y="595"/>
                  </a:cubicBezTo>
                  <a:cubicBezTo>
                    <a:pt x="6930" y="262"/>
                    <a:pt x="6656" y="0"/>
                    <a:pt x="6322" y="0"/>
                  </a:cubicBezTo>
                  <a:lnTo>
                    <a:pt x="6299" y="0"/>
                  </a:lnTo>
                  <a:cubicBezTo>
                    <a:pt x="6120" y="0"/>
                    <a:pt x="5965" y="71"/>
                    <a:pt x="5846" y="202"/>
                  </a:cubicBezTo>
                  <a:cubicBezTo>
                    <a:pt x="5727" y="71"/>
                    <a:pt x="5560" y="0"/>
                    <a:pt x="5382" y="0"/>
                  </a:cubicBezTo>
                  <a:lnTo>
                    <a:pt x="5370" y="0"/>
                  </a:lnTo>
                  <a:cubicBezTo>
                    <a:pt x="5191" y="0"/>
                    <a:pt x="5025" y="71"/>
                    <a:pt x="4906" y="202"/>
                  </a:cubicBezTo>
                  <a:cubicBezTo>
                    <a:pt x="4787" y="71"/>
                    <a:pt x="4620" y="0"/>
                    <a:pt x="4441" y="0"/>
                  </a:cubicBezTo>
                  <a:lnTo>
                    <a:pt x="4429" y="0"/>
                  </a:lnTo>
                  <a:cubicBezTo>
                    <a:pt x="4251" y="0"/>
                    <a:pt x="4084" y="71"/>
                    <a:pt x="3965" y="202"/>
                  </a:cubicBezTo>
                  <a:cubicBezTo>
                    <a:pt x="3846" y="71"/>
                    <a:pt x="3679" y="0"/>
                    <a:pt x="3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9"/>
            <p:cNvSpPr/>
            <p:nvPr/>
          </p:nvSpPr>
          <p:spPr>
            <a:xfrm>
              <a:off x="3819385" y="349325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9"/>
            <p:cNvSpPr/>
            <p:nvPr/>
          </p:nvSpPr>
          <p:spPr>
            <a:xfrm>
              <a:off x="3644044" y="3592490"/>
              <a:ext cx="112494" cy="106420"/>
            </a:xfrm>
            <a:custGeom>
              <a:avLst/>
              <a:gdLst/>
              <a:ahLst/>
              <a:cxnLst/>
              <a:rect l="l" t="t" r="r" b="b"/>
              <a:pathLst>
                <a:path w="3537" h="3346" extrusionOk="0">
                  <a:moveTo>
                    <a:pt x="3382" y="0"/>
                  </a:moveTo>
                  <a:cubicBezTo>
                    <a:pt x="3299" y="0"/>
                    <a:pt x="3227" y="72"/>
                    <a:pt x="3227" y="167"/>
                  </a:cubicBezTo>
                  <a:lnTo>
                    <a:pt x="3227" y="2798"/>
                  </a:lnTo>
                  <a:cubicBezTo>
                    <a:pt x="3227" y="2929"/>
                    <a:pt x="3120" y="3036"/>
                    <a:pt x="2989" y="3036"/>
                  </a:cubicBezTo>
                  <a:lnTo>
                    <a:pt x="572" y="3036"/>
                  </a:lnTo>
                  <a:cubicBezTo>
                    <a:pt x="441" y="3036"/>
                    <a:pt x="334" y="2929"/>
                    <a:pt x="334" y="2798"/>
                  </a:cubicBezTo>
                  <a:lnTo>
                    <a:pt x="334" y="2060"/>
                  </a:lnTo>
                  <a:cubicBezTo>
                    <a:pt x="334" y="1965"/>
                    <a:pt x="263" y="1893"/>
                    <a:pt x="167" y="1893"/>
                  </a:cubicBezTo>
                  <a:cubicBezTo>
                    <a:pt x="84" y="1893"/>
                    <a:pt x="1" y="1965"/>
                    <a:pt x="1" y="2060"/>
                  </a:cubicBezTo>
                  <a:lnTo>
                    <a:pt x="1" y="2798"/>
                  </a:lnTo>
                  <a:cubicBezTo>
                    <a:pt x="1" y="3108"/>
                    <a:pt x="263" y="3346"/>
                    <a:pt x="560" y="3346"/>
                  </a:cubicBezTo>
                  <a:lnTo>
                    <a:pt x="2989" y="3346"/>
                  </a:lnTo>
                  <a:cubicBezTo>
                    <a:pt x="3299" y="3346"/>
                    <a:pt x="3537" y="3096"/>
                    <a:pt x="3537" y="2798"/>
                  </a:cubicBezTo>
                  <a:lnTo>
                    <a:pt x="3537" y="167"/>
                  </a:lnTo>
                  <a:cubicBezTo>
                    <a:pt x="3537" y="60"/>
                    <a:pt x="3465" y="0"/>
                    <a:pt x="3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19"/>
          <p:cNvGrpSpPr/>
          <p:nvPr/>
        </p:nvGrpSpPr>
        <p:grpSpPr>
          <a:xfrm>
            <a:off x="7298851" y="2801946"/>
            <a:ext cx="370907" cy="289166"/>
            <a:chOff x="2611458" y="3816374"/>
            <a:chExt cx="426329" cy="332375"/>
          </a:xfrm>
        </p:grpSpPr>
        <p:sp>
          <p:nvSpPr>
            <p:cNvPr id="261" name="Google Shape;261;p19"/>
            <p:cNvSpPr/>
            <p:nvPr/>
          </p:nvSpPr>
          <p:spPr>
            <a:xfrm>
              <a:off x="2611458" y="3816374"/>
              <a:ext cx="426329" cy="332375"/>
            </a:xfrm>
            <a:custGeom>
              <a:avLst/>
              <a:gdLst/>
              <a:ahLst/>
              <a:cxnLst/>
              <a:rect l="l" t="t" r="r" b="b"/>
              <a:pathLst>
                <a:path w="13395" h="10443" extrusionOk="0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9"/>
            <p:cNvSpPr/>
            <p:nvPr/>
          </p:nvSpPr>
          <p:spPr>
            <a:xfrm>
              <a:off x="2803568" y="3950909"/>
              <a:ext cx="40198" cy="85648"/>
            </a:xfrm>
            <a:custGeom>
              <a:avLst/>
              <a:gdLst/>
              <a:ahLst/>
              <a:cxnLst/>
              <a:rect l="l" t="t" r="r" b="b"/>
              <a:pathLst>
                <a:path w="1263" h="2691" extrusionOk="0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9"/>
            <p:cNvSpPr/>
            <p:nvPr/>
          </p:nvSpPr>
          <p:spPr>
            <a:xfrm>
              <a:off x="2851691" y="3917935"/>
              <a:ext cx="40580" cy="118621"/>
            </a:xfrm>
            <a:custGeom>
              <a:avLst/>
              <a:gdLst/>
              <a:ahLst/>
              <a:cxnLst/>
              <a:rect l="l" t="t" r="r" b="b"/>
              <a:pathLst>
                <a:path w="1275" h="3727" extrusionOk="0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9"/>
            <p:cNvSpPr/>
            <p:nvPr/>
          </p:nvSpPr>
          <p:spPr>
            <a:xfrm>
              <a:off x="2900197" y="3934995"/>
              <a:ext cx="40198" cy="101562"/>
            </a:xfrm>
            <a:custGeom>
              <a:avLst/>
              <a:gdLst/>
              <a:ahLst/>
              <a:cxnLst/>
              <a:rect l="l" t="t" r="r" b="b"/>
              <a:pathLst>
                <a:path w="1263" h="3191" extrusionOk="0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9"/>
            <p:cNvSpPr/>
            <p:nvPr/>
          </p:nvSpPr>
          <p:spPr>
            <a:xfrm>
              <a:off x="2948320" y="3879265"/>
              <a:ext cx="40580" cy="156941"/>
            </a:xfrm>
            <a:custGeom>
              <a:avLst/>
              <a:gdLst/>
              <a:ahLst/>
              <a:cxnLst/>
              <a:rect l="l" t="t" r="r" b="b"/>
              <a:pathLst>
                <a:path w="1275" h="4931" extrusionOk="0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9"/>
            <p:cNvSpPr/>
            <p:nvPr/>
          </p:nvSpPr>
          <p:spPr>
            <a:xfrm>
              <a:off x="2716807" y="3896325"/>
              <a:ext cx="49269" cy="13304"/>
            </a:xfrm>
            <a:custGeom>
              <a:avLst/>
              <a:gdLst/>
              <a:ahLst/>
              <a:cxnLst/>
              <a:rect l="l" t="t" r="r" b="b"/>
              <a:pathLst>
                <a:path w="1548" h="418" extrusionOk="0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9"/>
            <p:cNvSpPr/>
            <p:nvPr/>
          </p:nvSpPr>
          <p:spPr>
            <a:xfrm>
              <a:off x="2717157" y="3917553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9"/>
            <p:cNvSpPr/>
            <p:nvPr/>
          </p:nvSpPr>
          <p:spPr>
            <a:xfrm>
              <a:off x="2717157" y="3938782"/>
              <a:ext cx="69002" cy="13272"/>
            </a:xfrm>
            <a:custGeom>
              <a:avLst/>
              <a:gdLst/>
              <a:ahLst/>
              <a:cxnLst/>
              <a:rect l="l" t="t" r="r" b="b"/>
              <a:pathLst>
                <a:path w="216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9"/>
            <p:cNvSpPr/>
            <p:nvPr/>
          </p:nvSpPr>
          <p:spPr>
            <a:xfrm>
              <a:off x="2717157" y="3960361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9"/>
            <p:cNvSpPr/>
            <p:nvPr/>
          </p:nvSpPr>
          <p:spPr>
            <a:xfrm>
              <a:off x="2655793" y="4020993"/>
              <a:ext cx="84152" cy="82656"/>
            </a:xfrm>
            <a:custGeom>
              <a:avLst/>
              <a:gdLst/>
              <a:ahLst/>
              <a:cxnLst/>
              <a:rect l="l" t="t" r="r" b="b"/>
              <a:pathLst>
                <a:path w="2644" h="2597" extrusionOk="0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BD58186-7E71-6B7B-93D6-C0C7A45D7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898" y="2743517"/>
            <a:ext cx="421264" cy="421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AF95C7-DD7E-7A9E-0837-255037F02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368" y="2719873"/>
            <a:ext cx="476574" cy="476574"/>
          </a:xfrm>
          <a:prstGeom prst="rect">
            <a:avLst/>
          </a:prstGeom>
        </p:spPr>
      </p:pic>
      <p:grpSp>
        <p:nvGrpSpPr>
          <p:cNvPr id="208" name="Google Shape;208;p19"/>
          <p:cNvGrpSpPr/>
          <p:nvPr/>
        </p:nvGrpSpPr>
        <p:grpSpPr>
          <a:xfrm>
            <a:off x="5747083" y="3487838"/>
            <a:ext cx="3531834" cy="897778"/>
            <a:chOff x="4531989" y="1588573"/>
            <a:chExt cx="5143944" cy="897778"/>
          </a:xfrm>
        </p:grpSpPr>
        <p:sp>
          <p:nvSpPr>
            <p:cNvPr id="209" name="Google Shape;209;p19"/>
            <p:cNvSpPr txBox="1"/>
            <p:nvPr/>
          </p:nvSpPr>
          <p:spPr>
            <a:xfrm>
              <a:off x="4531989" y="1588573"/>
              <a:ext cx="5143944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r-Latn-RS" sz="22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Video Upotrebe</a:t>
              </a:r>
            </a:p>
          </p:txBody>
        </p:sp>
        <p:sp>
          <p:nvSpPr>
            <p:cNvPr id="210" name="Google Shape;210;p19"/>
            <p:cNvSpPr txBox="1"/>
            <p:nvPr/>
          </p:nvSpPr>
          <p:spPr>
            <a:xfrm>
              <a:off x="5772125" y="1937651"/>
              <a:ext cx="26586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r-Latn-RS" sz="12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Izgled i funkcionalnosti platforme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5B91957-53BD-0D24-C4F4-BD44DD16ED3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78190" y="2740033"/>
            <a:ext cx="419644" cy="4196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0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" grpId="0" animBg="1"/>
      <p:bldP spid="221" grpId="0" animBg="1"/>
      <p:bldP spid="222" grpId="0" animBg="1"/>
      <p:bldP spid="223" grpId="0" animBg="1"/>
      <p:bldP spid="22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371F3EC4-0289-6FAE-DC78-4C809FB71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173" y="0"/>
            <a:ext cx="2184009" cy="1456006"/>
          </a:xfrm>
          <a:prstGeom prst="rect">
            <a:avLst/>
          </a:prstGeom>
        </p:spPr>
      </p:pic>
      <p:sp>
        <p:nvSpPr>
          <p:cNvPr id="1025" name="Google Shape;1025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&lt;/</a:t>
            </a:r>
            <a:r>
              <a:rPr lang="en">
                <a:solidFill>
                  <a:schemeClr val="tx1"/>
                </a:solidFill>
              </a:rPr>
              <a:t>Custom</a:t>
            </a:r>
            <a:r>
              <a:rPr lang="en">
                <a:solidFill>
                  <a:schemeClr val="accent1"/>
                </a:solidFill>
              </a:rPr>
              <a:t> </a:t>
            </a:r>
            <a:r>
              <a:rPr lang="sr-Latn-RS"/>
              <a:t>Hook-ovi 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850D14-A4F7-340B-C335-D3305300EF2F}"/>
              </a:ext>
            </a:extLst>
          </p:cNvPr>
          <p:cNvSpPr txBox="1"/>
          <p:nvPr/>
        </p:nvSpPr>
        <p:spPr>
          <a:xfrm>
            <a:off x="410400" y="2223409"/>
            <a:ext cx="3844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useContext</a:t>
            </a:r>
            <a:r>
              <a: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AuthContext</a:t>
            </a:r>
            <a:r>
              <a: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"../context/AuthProvider"</a:t>
            </a:r>
            <a:r>
              <a: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useAuth</a:t>
            </a:r>
            <a:r>
              <a: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useContext</a:t>
            </a:r>
            <a:r>
              <a: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AuthContext</a:t>
            </a:r>
            <a:r>
              <a: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useAuth</a:t>
            </a:r>
            <a:r>
              <a: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33FE31-0FC3-B101-6411-19425F2C38E4}"/>
              </a:ext>
            </a:extLst>
          </p:cNvPr>
          <p:cNvSpPr txBox="1"/>
          <p:nvPr/>
        </p:nvSpPr>
        <p:spPr>
          <a:xfrm>
            <a:off x="4636800" y="1684800"/>
            <a:ext cx="40464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createContext</a:t>
            </a:r>
            <a:r>
              <a: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AuthContext</a:t>
            </a:r>
            <a:r>
              <a: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createContext</a:t>
            </a:r>
            <a:r>
              <a: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({});</a:t>
            </a:r>
          </a:p>
          <a:p>
            <a:br>
              <a: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AuthProvider</a:t>
            </a:r>
            <a:r>
              <a: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({ </a:t>
            </a:r>
            <a:r>
              <a:rPr lang="en-US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children</a:t>
            </a:r>
            <a:r>
              <a: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 </a:t>
            </a:r>
            <a:r>
              <a:rPr lang="en-US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auth</a:t>
            </a:r>
            <a:r>
              <a: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setAuth</a:t>
            </a:r>
            <a:r>
              <a: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({});</a:t>
            </a:r>
          </a:p>
          <a:p>
            <a:br>
              <a: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AuthContext.Provider</a:t>
            </a:r>
            <a:r>
              <a: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</a:t>
            </a:r>
            <a:r>
              <a:rPr lang="en-US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setAuth</a:t>
            </a:r>
            <a:r>
              <a:rPr lang="en-US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en-US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children</a:t>
            </a:r>
            <a:r>
              <a:rPr lang="en-US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0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AuthContext.Provider</a:t>
            </a:r>
            <a:r>
              <a:rPr lang="en-US" sz="1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AuthContext</a:t>
            </a:r>
            <a:r>
              <a:rPr lang="en-US" sz="1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5807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F7C4B4-E0DA-9A1E-C36D-FDA66B8EA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044" y="2937675"/>
            <a:ext cx="626230" cy="496840"/>
          </a:xfrm>
          <a:prstGeom prst="rect">
            <a:avLst/>
          </a:prstGeom>
        </p:spPr>
      </p:pic>
      <p:sp>
        <p:nvSpPr>
          <p:cNvPr id="586" name="Google Shape;586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&lt;/</a:t>
            </a:r>
            <a:r>
              <a:rPr lang="sr-Latn-RS"/>
              <a:t>Smernice m</a:t>
            </a:r>
            <a:r>
              <a:rPr lang="en"/>
              <a:t>aterial designe-</a:t>
            </a:r>
            <a:r>
              <a:rPr lang="sr-Latn-RS"/>
              <a:t>a</a:t>
            </a:r>
            <a:endParaRPr/>
          </a:p>
        </p:txBody>
      </p:sp>
      <p:grpSp>
        <p:nvGrpSpPr>
          <p:cNvPr id="587" name="Google Shape;587;p26"/>
          <p:cNvGrpSpPr/>
          <p:nvPr/>
        </p:nvGrpSpPr>
        <p:grpSpPr>
          <a:xfrm>
            <a:off x="-1" y="1874179"/>
            <a:ext cx="4015201" cy="935550"/>
            <a:chOff x="-1" y="1874179"/>
            <a:chExt cx="4015201" cy="935550"/>
          </a:xfrm>
        </p:grpSpPr>
        <p:sp>
          <p:nvSpPr>
            <p:cNvPr id="588" name="Google Shape;588;p26"/>
            <p:cNvSpPr txBox="1"/>
            <p:nvPr/>
          </p:nvSpPr>
          <p:spPr>
            <a:xfrm>
              <a:off x="2679000" y="2025754"/>
              <a:ext cx="1336200" cy="6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{01</a:t>
              </a:r>
              <a:r>
                <a:rPr lang="en" sz="3000">
                  <a:solidFill>
                    <a:schemeClr val="lt2"/>
                  </a:solidFill>
                  <a:latin typeface="Quantico"/>
                  <a:ea typeface="Quantico"/>
                  <a:cs typeface="Quantico"/>
                  <a:sym typeface="Quantico"/>
                </a:rPr>
                <a:t>}</a:t>
              </a:r>
              <a:endParaRPr sz="30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grpSp>
          <p:nvGrpSpPr>
            <p:cNvPr id="589" name="Google Shape;589;p26"/>
            <p:cNvGrpSpPr/>
            <p:nvPr/>
          </p:nvGrpSpPr>
          <p:grpSpPr>
            <a:xfrm>
              <a:off x="-1" y="1874179"/>
              <a:ext cx="2899675" cy="935550"/>
              <a:chOff x="-1" y="1874179"/>
              <a:chExt cx="2899675" cy="935550"/>
            </a:xfrm>
          </p:grpSpPr>
          <p:sp>
            <p:nvSpPr>
              <p:cNvPr id="590" name="Google Shape;590;p26"/>
              <p:cNvSpPr txBox="1"/>
              <p:nvPr/>
            </p:nvSpPr>
            <p:spPr>
              <a:xfrm>
                <a:off x="21101" y="1874179"/>
                <a:ext cx="2878573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00">
                    <a:solidFill>
                      <a:schemeClr val="dk1"/>
                    </a:solidFill>
                    <a:latin typeface="Quantico"/>
                    <a:ea typeface="Quantico"/>
                    <a:cs typeface="Quantico"/>
                    <a:sym typeface="Quantico"/>
                  </a:rPr>
                  <a:t>Materijal je metafora</a:t>
                </a:r>
                <a:endParaRPr sz="22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endParaRPr>
              </a:p>
            </p:txBody>
          </p:sp>
          <p:sp>
            <p:nvSpPr>
              <p:cNvPr id="591" name="Google Shape;591;p26"/>
              <p:cNvSpPr txBox="1"/>
              <p:nvPr/>
            </p:nvSpPr>
            <p:spPr>
              <a:xfrm>
                <a:off x="-1" y="2261029"/>
                <a:ext cx="2899675" cy="54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sr-Latn-RS" sz="12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U</a:t>
                </a:r>
                <a:r>
                  <a:rPr lang="en-US" sz="12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potreb</a:t>
                </a:r>
                <a:r>
                  <a:rPr lang="sr-Latn-RS" sz="12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a</a:t>
                </a:r>
                <a:r>
                  <a:rPr lang="en-US" sz="12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 stvarnih fizičkih svojstava materijala, kao što su svetlost, dubina i senke,</a:t>
                </a:r>
                <a:endParaRPr sz="12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endParaRPr>
              </a:p>
            </p:txBody>
          </p:sp>
        </p:grpSp>
      </p:grpSp>
      <p:grpSp>
        <p:nvGrpSpPr>
          <p:cNvPr id="592" name="Google Shape;592;p26"/>
          <p:cNvGrpSpPr/>
          <p:nvPr/>
        </p:nvGrpSpPr>
        <p:grpSpPr>
          <a:xfrm>
            <a:off x="20976" y="3559121"/>
            <a:ext cx="3994224" cy="934225"/>
            <a:chOff x="20976" y="3559121"/>
            <a:chExt cx="3994224" cy="934225"/>
          </a:xfrm>
        </p:grpSpPr>
        <p:sp>
          <p:nvSpPr>
            <p:cNvPr id="593" name="Google Shape;593;p26"/>
            <p:cNvSpPr txBox="1"/>
            <p:nvPr/>
          </p:nvSpPr>
          <p:spPr>
            <a:xfrm>
              <a:off x="2679000" y="3710033"/>
              <a:ext cx="1336200" cy="6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{03</a:t>
              </a:r>
              <a:r>
                <a:rPr lang="en" sz="3000">
                  <a:solidFill>
                    <a:schemeClr val="accent2"/>
                  </a:solidFill>
                  <a:latin typeface="Quantico"/>
                  <a:ea typeface="Quantico"/>
                  <a:cs typeface="Quantico"/>
                  <a:sym typeface="Quantico"/>
                </a:rPr>
                <a:t>}</a:t>
              </a:r>
              <a:endParaRPr sz="30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grpSp>
          <p:nvGrpSpPr>
            <p:cNvPr id="594" name="Google Shape;594;p26"/>
            <p:cNvGrpSpPr/>
            <p:nvPr/>
          </p:nvGrpSpPr>
          <p:grpSpPr>
            <a:xfrm>
              <a:off x="20976" y="3559121"/>
              <a:ext cx="2872948" cy="934225"/>
              <a:chOff x="20976" y="3559121"/>
              <a:chExt cx="2872948" cy="934225"/>
            </a:xfrm>
          </p:grpSpPr>
          <p:sp>
            <p:nvSpPr>
              <p:cNvPr id="595" name="Google Shape;595;p26"/>
              <p:cNvSpPr txBox="1"/>
              <p:nvPr/>
            </p:nvSpPr>
            <p:spPr>
              <a:xfrm>
                <a:off x="20976" y="3559121"/>
                <a:ext cx="2872948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00">
                    <a:solidFill>
                      <a:schemeClr val="dk1"/>
                    </a:solidFill>
                    <a:latin typeface="Quantico"/>
                    <a:ea typeface="Quantico"/>
                    <a:cs typeface="Quantico"/>
                    <a:sym typeface="Quantico"/>
                  </a:rPr>
                  <a:t>Smelo, graficki, namerno</a:t>
                </a:r>
                <a:endParaRPr sz="22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endParaRPr>
              </a:p>
            </p:txBody>
          </p:sp>
          <p:sp>
            <p:nvSpPr>
              <p:cNvPr id="596" name="Google Shape;596;p26"/>
              <p:cNvSpPr txBox="1"/>
              <p:nvPr/>
            </p:nvSpPr>
            <p:spPr>
              <a:xfrm>
                <a:off x="21101" y="3944646"/>
                <a:ext cx="2872823" cy="54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l-PL" sz="12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Jasna struktura i hijerarhija elemenata na ekranu</a:t>
                </a:r>
                <a:endParaRPr sz="12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endParaRPr>
              </a:p>
            </p:txBody>
          </p:sp>
        </p:grpSp>
      </p:grpSp>
      <p:grpSp>
        <p:nvGrpSpPr>
          <p:cNvPr id="597" name="Google Shape;597;p26"/>
          <p:cNvGrpSpPr/>
          <p:nvPr/>
        </p:nvGrpSpPr>
        <p:grpSpPr>
          <a:xfrm>
            <a:off x="5130725" y="1874179"/>
            <a:ext cx="4013274" cy="935550"/>
            <a:chOff x="5130725" y="1874179"/>
            <a:chExt cx="4013274" cy="935550"/>
          </a:xfrm>
        </p:grpSpPr>
        <p:sp>
          <p:nvSpPr>
            <p:cNvPr id="598" name="Google Shape;598;p26"/>
            <p:cNvSpPr txBox="1"/>
            <p:nvPr/>
          </p:nvSpPr>
          <p:spPr>
            <a:xfrm flipH="1">
              <a:off x="5130725" y="2025754"/>
              <a:ext cx="1336200" cy="6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{02</a:t>
              </a:r>
              <a:r>
                <a:rPr lang="en" sz="3000">
                  <a:solidFill>
                    <a:schemeClr val="accent1"/>
                  </a:solidFill>
                  <a:latin typeface="Quantico"/>
                  <a:ea typeface="Quantico"/>
                  <a:cs typeface="Quantico"/>
                  <a:sym typeface="Quantico"/>
                </a:rPr>
                <a:t>}</a:t>
              </a:r>
              <a:endParaRPr sz="3000"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grpSp>
          <p:nvGrpSpPr>
            <p:cNvPr id="599" name="Google Shape;599;p26"/>
            <p:cNvGrpSpPr/>
            <p:nvPr/>
          </p:nvGrpSpPr>
          <p:grpSpPr>
            <a:xfrm>
              <a:off x="6344402" y="1874179"/>
              <a:ext cx="2799597" cy="935550"/>
              <a:chOff x="6344402" y="1874179"/>
              <a:chExt cx="2799597" cy="935550"/>
            </a:xfrm>
          </p:grpSpPr>
          <p:sp>
            <p:nvSpPr>
              <p:cNvPr id="600" name="Google Shape;600;p26"/>
              <p:cNvSpPr txBox="1"/>
              <p:nvPr/>
            </p:nvSpPr>
            <p:spPr>
              <a:xfrm flipH="1">
                <a:off x="6344403" y="1874179"/>
                <a:ext cx="2799596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00">
                    <a:solidFill>
                      <a:schemeClr val="dk1"/>
                    </a:solidFill>
                    <a:latin typeface="Quantico"/>
                    <a:ea typeface="Quantico"/>
                    <a:cs typeface="Quantico"/>
                    <a:sym typeface="Quantico"/>
                  </a:rPr>
                  <a:t>Kretanje pruža znacenje</a:t>
                </a:r>
                <a:endParaRPr sz="22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endParaRPr>
              </a:p>
            </p:txBody>
          </p:sp>
          <p:sp>
            <p:nvSpPr>
              <p:cNvPr id="601" name="Google Shape;601;p26"/>
              <p:cNvSpPr txBox="1"/>
              <p:nvPr/>
            </p:nvSpPr>
            <p:spPr>
              <a:xfrm flipH="1">
                <a:off x="6344402" y="2261029"/>
                <a:ext cx="2799597" cy="54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sr-Latn-RS" sz="12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V</a:t>
                </a:r>
                <a:r>
                  <a:rPr lang="en-US" sz="12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ažnost fluidnih i prirodnih animacija</a:t>
                </a:r>
              </a:p>
            </p:txBody>
          </p:sp>
        </p:grpSp>
      </p:grpSp>
      <p:grpSp>
        <p:nvGrpSpPr>
          <p:cNvPr id="602" name="Google Shape;602;p26"/>
          <p:cNvGrpSpPr/>
          <p:nvPr/>
        </p:nvGrpSpPr>
        <p:grpSpPr>
          <a:xfrm>
            <a:off x="5130725" y="3559121"/>
            <a:ext cx="4086626" cy="934225"/>
            <a:chOff x="5130725" y="3559121"/>
            <a:chExt cx="4086626" cy="934225"/>
          </a:xfrm>
        </p:grpSpPr>
        <p:sp>
          <p:nvSpPr>
            <p:cNvPr id="603" name="Google Shape;603;p26"/>
            <p:cNvSpPr txBox="1"/>
            <p:nvPr/>
          </p:nvSpPr>
          <p:spPr>
            <a:xfrm flipH="1">
              <a:off x="5130725" y="3710033"/>
              <a:ext cx="1336200" cy="6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{04</a:t>
              </a:r>
              <a:r>
                <a:rPr lang="en" sz="3000">
                  <a:solidFill>
                    <a:schemeClr val="accent3"/>
                  </a:solidFill>
                  <a:latin typeface="Quantico"/>
                  <a:ea typeface="Quantico"/>
                  <a:cs typeface="Quantico"/>
                  <a:sym typeface="Quantico"/>
                </a:rPr>
                <a:t>}</a:t>
              </a:r>
              <a:endParaRPr sz="30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grpSp>
          <p:nvGrpSpPr>
            <p:cNvPr id="604" name="Google Shape;604;p26"/>
            <p:cNvGrpSpPr/>
            <p:nvPr/>
          </p:nvGrpSpPr>
          <p:grpSpPr>
            <a:xfrm>
              <a:off x="6344403" y="3559121"/>
              <a:ext cx="2872948" cy="934225"/>
              <a:chOff x="6344403" y="3559121"/>
              <a:chExt cx="2872948" cy="934225"/>
            </a:xfrm>
          </p:grpSpPr>
          <p:sp>
            <p:nvSpPr>
              <p:cNvPr id="605" name="Google Shape;605;p26"/>
              <p:cNvSpPr txBox="1"/>
              <p:nvPr/>
            </p:nvSpPr>
            <p:spPr>
              <a:xfrm flipH="1">
                <a:off x="6344403" y="3559121"/>
                <a:ext cx="2778368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sr-Latn-RS" sz="2200">
                    <a:solidFill>
                      <a:schemeClr val="dk1"/>
                    </a:solidFill>
                    <a:latin typeface="Quantico"/>
                    <a:ea typeface="Quantico"/>
                    <a:cs typeface="Quantico"/>
                    <a:sym typeface="Quantico"/>
                  </a:rPr>
                  <a:t>Sadržajno Kretanje</a:t>
                </a:r>
              </a:p>
            </p:txBody>
          </p:sp>
          <p:sp>
            <p:nvSpPr>
              <p:cNvPr id="606" name="Google Shape;606;p26"/>
              <p:cNvSpPr txBox="1"/>
              <p:nvPr/>
            </p:nvSpPr>
            <p:spPr>
              <a:xfrm flipH="1">
                <a:off x="6344528" y="3944646"/>
                <a:ext cx="2872823" cy="54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Jednostavan</a:t>
                </a:r>
                <a:r>
                  <a:rPr lang="sr-Latn-RS" sz="12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 dizajn</a:t>
                </a:r>
                <a:r>
                  <a:rPr lang="en-US" sz="12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 sa čitljivim tekstom, minimalnim korišćenjem boja i suvišnih elemenata</a:t>
                </a:r>
              </a:p>
            </p:txBody>
          </p:sp>
        </p:grpSp>
      </p:grpSp>
      <p:sp>
        <p:nvSpPr>
          <p:cNvPr id="607" name="Google Shape;607;p26"/>
          <p:cNvSpPr/>
          <p:nvPr/>
        </p:nvSpPr>
        <p:spPr>
          <a:xfrm>
            <a:off x="4222950" y="2835375"/>
            <a:ext cx="698100" cy="698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cxnSp>
        <p:nvCxnSpPr>
          <p:cNvPr id="608" name="Google Shape;608;p26"/>
          <p:cNvCxnSpPr>
            <a:stCxn id="588" idx="3"/>
            <a:endCxn id="607" idx="0"/>
          </p:cNvCxnSpPr>
          <p:nvPr/>
        </p:nvCxnSpPr>
        <p:spPr>
          <a:xfrm>
            <a:off x="4015200" y="2341954"/>
            <a:ext cx="556800" cy="4935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9" name="Google Shape;609;p26"/>
          <p:cNvCxnSpPr>
            <a:stCxn id="598" idx="3"/>
            <a:endCxn id="607" idx="0"/>
          </p:cNvCxnSpPr>
          <p:nvPr/>
        </p:nvCxnSpPr>
        <p:spPr>
          <a:xfrm flipH="1">
            <a:off x="4572125" y="2341954"/>
            <a:ext cx="558600" cy="4935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0" name="Google Shape;610;p26"/>
          <p:cNvCxnSpPr>
            <a:stCxn id="607" idx="2"/>
            <a:endCxn id="603" idx="3"/>
          </p:cNvCxnSpPr>
          <p:nvPr/>
        </p:nvCxnSpPr>
        <p:spPr>
          <a:xfrm rot="-5400000" flipH="1">
            <a:off x="4604850" y="3500625"/>
            <a:ext cx="492900" cy="5586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1" name="Google Shape;611;p26"/>
          <p:cNvCxnSpPr>
            <a:stCxn id="607" idx="2"/>
            <a:endCxn id="593" idx="3"/>
          </p:cNvCxnSpPr>
          <p:nvPr/>
        </p:nvCxnSpPr>
        <p:spPr>
          <a:xfrm rot="5400000">
            <a:off x="4047150" y="3501525"/>
            <a:ext cx="492900" cy="5568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34A1AEC-5DA8-D104-6CA0-2B6E442CF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655" y="1503986"/>
            <a:ext cx="527843" cy="530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9595C9-072C-D43B-CA95-1716930E5A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7458" y="1549642"/>
            <a:ext cx="498888" cy="5012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142BB7-070F-042D-3277-C856A6DAD8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7457" y="3208780"/>
            <a:ext cx="498889" cy="5012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1E20AF-FE8E-0700-05B8-B8AE797F74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4187" y="3222909"/>
            <a:ext cx="484826" cy="48712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447F149-FECC-2683-1BDE-EDBDFE835744}"/>
              </a:ext>
            </a:extLst>
          </p:cNvPr>
          <p:cNvGrpSpPr/>
          <p:nvPr/>
        </p:nvGrpSpPr>
        <p:grpSpPr>
          <a:xfrm>
            <a:off x="2296801" y="3199225"/>
            <a:ext cx="309475" cy="307777"/>
            <a:chOff x="136801" y="1168825"/>
            <a:chExt cx="309475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7FE9C75-BEAF-F21E-E85D-7B92857DE997}"/>
                </a:ext>
              </a:extLst>
            </p:cNvPr>
            <p:cNvSpPr txBox="1"/>
            <p:nvPr/>
          </p:nvSpPr>
          <p:spPr>
            <a:xfrm rot="1698478">
              <a:off x="136801" y="1168825"/>
              <a:ext cx="2439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Quantico" panose="020B0604020202020204" charset="0"/>
                </a:rPr>
                <a:t>‘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635C81-0717-C5BB-33E9-587712003A8B}"/>
                </a:ext>
              </a:extLst>
            </p:cNvPr>
            <p:cNvSpPr txBox="1"/>
            <p:nvPr/>
          </p:nvSpPr>
          <p:spPr>
            <a:xfrm rot="18335044">
              <a:off x="170399" y="1157216"/>
              <a:ext cx="2439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Quantico" panose="020B0604020202020204" charset="0"/>
                </a:rPr>
                <a:t>‘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9D22321-9858-E15D-ECD3-6ECE38EA17F2}"/>
              </a:ext>
            </a:extLst>
          </p:cNvPr>
          <p:cNvGrpSpPr/>
          <p:nvPr/>
        </p:nvGrpSpPr>
        <p:grpSpPr>
          <a:xfrm>
            <a:off x="6840001" y="1845625"/>
            <a:ext cx="309475" cy="307777"/>
            <a:chOff x="136801" y="1168825"/>
            <a:chExt cx="309475" cy="30777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B926647-0565-64C0-6F91-E9DE469ADDB4}"/>
                </a:ext>
              </a:extLst>
            </p:cNvPr>
            <p:cNvSpPr txBox="1"/>
            <p:nvPr/>
          </p:nvSpPr>
          <p:spPr>
            <a:xfrm rot="1698478">
              <a:off x="136801" y="1168825"/>
              <a:ext cx="2439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Quantico" panose="020B0604020202020204" charset="0"/>
                </a:rPr>
                <a:t>‘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E82976-D5E2-C48D-F2C4-A0DB198AA074}"/>
                </a:ext>
              </a:extLst>
            </p:cNvPr>
            <p:cNvSpPr txBox="1"/>
            <p:nvPr/>
          </p:nvSpPr>
          <p:spPr>
            <a:xfrm rot="18335044">
              <a:off x="170399" y="1157216"/>
              <a:ext cx="2439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Quantico" panose="020B0604020202020204" charset="0"/>
                </a:rPr>
                <a:t>‘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2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" presetID="32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0"/>
                            </p:stCondLst>
                            <p:childTnLst>
                              <p:par>
                                <p:cTn id="19" presetID="32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0"/>
                            </p:stCondLst>
                            <p:childTnLst>
                              <p:par>
                                <p:cTn id="26" presetID="32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&lt;/</a:t>
            </a:r>
            <a:r>
              <a:rPr lang="sr-Latn-RS"/>
              <a:t>Material UI biblioteka</a:t>
            </a:r>
            <a:endParaRPr/>
          </a:p>
        </p:txBody>
      </p:sp>
      <p:grpSp>
        <p:nvGrpSpPr>
          <p:cNvPr id="637" name="Google Shape;637;p27"/>
          <p:cNvGrpSpPr/>
          <p:nvPr/>
        </p:nvGrpSpPr>
        <p:grpSpPr>
          <a:xfrm>
            <a:off x="3966775" y="1493875"/>
            <a:ext cx="4959175" cy="457200"/>
            <a:chOff x="3966775" y="1665600"/>
            <a:chExt cx="4959175" cy="457200"/>
          </a:xfrm>
        </p:grpSpPr>
        <p:sp>
          <p:nvSpPr>
            <p:cNvPr id="639" name="Google Shape;639;p27"/>
            <p:cNvSpPr txBox="1"/>
            <p:nvPr/>
          </p:nvSpPr>
          <p:spPr>
            <a:xfrm>
              <a:off x="5584873" y="1665600"/>
              <a:ext cx="3341077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r-Latn-RS" sz="12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O</a:t>
              </a:r>
              <a:r>
                <a:rPr lang="en-US" sz="12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mogućava korisnicima da naprave akciju i donesu izbore jednim klikom</a:t>
              </a:r>
            </a:p>
          </p:txBody>
        </p:sp>
        <p:sp>
          <p:nvSpPr>
            <p:cNvPr id="640" name="Google Shape;640;p27"/>
            <p:cNvSpPr txBox="1"/>
            <p:nvPr/>
          </p:nvSpPr>
          <p:spPr>
            <a:xfrm>
              <a:off x="3966775" y="1665600"/>
              <a:ext cx="145632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{</a:t>
              </a:r>
              <a:r>
                <a:rPr lang="sr-Latn-RS" sz="22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Button</a:t>
              </a:r>
              <a:r>
                <a:rPr lang="en" sz="2200">
                  <a:solidFill>
                    <a:schemeClr val="lt2"/>
                  </a:solidFill>
                  <a:latin typeface="Quantico"/>
                  <a:ea typeface="Quantico"/>
                  <a:cs typeface="Quantico"/>
                  <a:sym typeface="Quantico"/>
                </a:rPr>
                <a:t>}</a:t>
              </a:r>
              <a:endPara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</p:grpSp>
      <p:grpSp>
        <p:nvGrpSpPr>
          <p:cNvPr id="641" name="Google Shape;641;p27"/>
          <p:cNvGrpSpPr/>
          <p:nvPr/>
        </p:nvGrpSpPr>
        <p:grpSpPr>
          <a:xfrm>
            <a:off x="3966774" y="2116781"/>
            <a:ext cx="4959176" cy="457200"/>
            <a:chOff x="3966774" y="2319650"/>
            <a:chExt cx="4959176" cy="457200"/>
          </a:xfrm>
        </p:grpSpPr>
        <p:sp>
          <p:nvSpPr>
            <p:cNvPr id="643" name="Google Shape;643;p27"/>
            <p:cNvSpPr txBox="1"/>
            <p:nvPr/>
          </p:nvSpPr>
          <p:spPr>
            <a:xfrm>
              <a:off x="5584873" y="2319650"/>
              <a:ext cx="3341077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K</a:t>
              </a:r>
              <a:r>
                <a:rPr lang="sr-Latn-RS" sz="12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oristi </a:t>
              </a:r>
              <a:r>
                <a:rPr lang="en-US" sz="12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se </a:t>
              </a:r>
              <a:r>
                <a:rPr lang="sr-Latn-RS" sz="12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za unos i ispravku teksta</a:t>
              </a:r>
              <a:endPara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644" name="Google Shape;644;p27"/>
            <p:cNvSpPr txBox="1"/>
            <p:nvPr/>
          </p:nvSpPr>
          <p:spPr>
            <a:xfrm>
              <a:off x="3966774" y="2319650"/>
              <a:ext cx="1618099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{</a:t>
              </a:r>
              <a:r>
                <a:rPr lang="sr-Latn-RS" sz="22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TextField</a:t>
              </a:r>
              <a:r>
                <a:rPr lang="en" sz="2200">
                  <a:solidFill>
                    <a:schemeClr val="accent1"/>
                  </a:solidFill>
                  <a:latin typeface="Quantico"/>
                  <a:ea typeface="Quantico"/>
                  <a:cs typeface="Quantico"/>
                  <a:sym typeface="Quantico"/>
                </a:rPr>
                <a:t>}</a:t>
              </a:r>
              <a:endParaRPr sz="2200"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</p:grpSp>
      <p:grpSp>
        <p:nvGrpSpPr>
          <p:cNvPr id="645" name="Google Shape;645;p27"/>
          <p:cNvGrpSpPr/>
          <p:nvPr/>
        </p:nvGrpSpPr>
        <p:grpSpPr>
          <a:xfrm>
            <a:off x="3966774" y="2739688"/>
            <a:ext cx="4959176" cy="457200"/>
            <a:chOff x="3966774" y="2973700"/>
            <a:chExt cx="4959176" cy="457200"/>
          </a:xfrm>
        </p:grpSpPr>
        <p:sp>
          <p:nvSpPr>
            <p:cNvPr id="647" name="Google Shape;647;p27"/>
            <p:cNvSpPr txBox="1"/>
            <p:nvPr/>
          </p:nvSpPr>
          <p:spPr>
            <a:xfrm>
              <a:off x="5584873" y="2973700"/>
              <a:ext cx="3341077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r-Latn-RS" sz="12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Pruža </a:t>
              </a:r>
              <a:r>
                <a:rPr lang="en-US" sz="12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prika</a:t>
              </a:r>
              <a:r>
                <a:rPr lang="sr-Latn-RS" sz="12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z</a:t>
              </a:r>
              <a:r>
                <a:rPr lang="en-US" sz="12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 i sakri</a:t>
              </a:r>
              <a:r>
                <a:rPr lang="sr-Latn-RS" sz="12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vanje</a:t>
              </a:r>
              <a:r>
                <a:rPr lang="en-US" sz="12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 sekcij</a:t>
              </a:r>
              <a:r>
                <a:rPr lang="sr-Latn-RS" sz="12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a</a:t>
              </a:r>
              <a:r>
                <a:rPr lang="en-US" sz="12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 sadržaja na stranici</a:t>
              </a:r>
              <a:endPara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648" name="Google Shape;648;p27"/>
            <p:cNvSpPr txBox="1"/>
            <p:nvPr/>
          </p:nvSpPr>
          <p:spPr>
            <a:xfrm>
              <a:off x="3966774" y="2973700"/>
              <a:ext cx="1779877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{</a:t>
              </a:r>
              <a:r>
                <a:rPr lang="sr-Latn-RS" sz="22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Accordion</a:t>
              </a:r>
              <a:r>
                <a:rPr lang="en" sz="2200">
                  <a:solidFill>
                    <a:schemeClr val="accent2"/>
                  </a:solidFill>
                  <a:latin typeface="Quantico"/>
                  <a:ea typeface="Quantico"/>
                  <a:cs typeface="Quantico"/>
                  <a:sym typeface="Quantico"/>
                </a:rPr>
                <a:t>}</a:t>
              </a:r>
              <a:endParaRPr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</p:grpSp>
      <p:grpSp>
        <p:nvGrpSpPr>
          <p:cNvPr id="649" name="Google Shape;649;p27"/>
          <p:cNvGrpSpPr/>
          <p:nvPr/>
        </p:nvGrpSpPr>
        <p:grpSpPr>
          <a:xfrm>
            <a:off x="3966775" y="3362594"/>
            <a:ext cx="4959175" cy="457200"/>
            <a:chOff x="3966775" y="3627750"/>
            <a:chExt cx="4959175" cy="457200"/>
          </a:xfrm>
        </p:grpSpPr>
        <p:sp>
          <p:nvSpPr>
            <p:cNvPr id="651" name="Google Shape;651;p27"/>
            <p:cNvSpPr txBox="1"/>
            <p:nvPr/>
          </p:nvSpPr>
          <p:spPr>
            <a:xfrm>
              <a:off x="5584873" y="3627750"/>
              <a:ext cx="3341077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Fizičke osobine papira prenose se na ekran</a:t>
              </a:r>
              <a:endPara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652" name="Google Shape;652;p27"/>
            <p:cNvSpPr txBox="1"/>
            <p:nvPr/>
          </p:nvSpPr>
          <p:spPr>
            <a:xfrm>
              <a:off x="3966775" y="3627750"/>
              <a:ext cx="145632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{</a:t>
              </a:r>
              <a:r>
                <a:rPr lang="sr-Latn-RS" sz="22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Paper</a:t>
              </a:r>
              <a:r>
                <a:rPr lang="en" sz="2200">
                  <a:solidFill>
                    <a:schemeClr val="accent3"/>
                  </a:solidFill>
                  <a:latin typeface="Quantico"/>
                  <a:ea typeface="Quantico"/>
                  <a:cs typeface="Quantico"/>
                  <a:sym typeface="Quantico"/>
                </a:rPr>
                <a:t>}</a:t>
              </a:r>
              <a:endPara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</p:grpSp>
      <p:cxnSp>
        <p:nvCxnSpPr>
          <p:cNvPr id="653" name="Google Shape;653;p27"/>
          <p:cNvCxnSpPr>
            <a:cxnSpLocks/>
            <a:stCxn id="640" idx="1"/>
            <a:endCxn id="654" idx="6"/>
          </p:cNvCxnSpPr>
          <p:nvPr/>
        </p:nvCxnSpPr>
        <p:spPr>
          <a:xfrm rot="10800000" flipV="1">
            <a:off x="3182901" y="1722475"/>
            <a:ext cx="783875" cy="27181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5" name="Google Shape;655;p27"/>
          <p:cNvCxnSpPr>
            <a:cxnSpLocks/>
            <a:stCxn id="644" idx="1"/>
            <a:endCxn id="656" idx="6"/>
          </p:cNvCxnSpPr>
          <p:nvPr/>
        </p:nvCxnSpPr>
        <p:spPr>
          <a:xfrm rot="10800000" flipV="1">
            <a:off x="3182900" y="2345380"/>
            <a:ext cx="783874" cy="13631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7" name="Google Shape;657;p27"/>
          <p:cNvCxnSpPr>
            <a:cxnSpLocks/>
            <a:stCxn id="648" idx="1"/>
            <a:endCxn id="658" idx="6"/>
          </p:cNvCxnSpPr>
          <p:nvPr/>
        </p:nvCxnSpPr>
        <p:spPr>
          <a:xfrm rot="10800000" flipV="1">
            <a:off x="3182900" y="2968287"/>
            <a:ext cx="783874" cy="82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9" name="Google Shape;659;p27"/>
          <p:cNvCxnSpPr>
            <a:cxnSpLocks/>
            <a:stCxn id="652" idx="1"/>
            <a:endCxn id="660" idx="6"/>
          </p:cNvCxnSpPr>
          <p:nvPr/>
        </p:nvCxnSpPr>
        <p:spPr>
          <a:xfrm rot="10800000">
            <a:off x="3182901" y="3456524"/>
            <a:ext cx="783875" cy="13467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720000" y="1437774"/>
            <a:ext cx="2235085" cy="3092982"/>
            <a:chOff x="720000" y="1437774"/>
            <a:chExt cx="2235085" cy="3092982"/>
          </a:xfrm>
        </p:grpSpPr>
        <p:sp>
          <p:nvSpPr>
            <p:cNvPr id="662" name="Google Shape;662;p27"/>
            <p:cNvSpPr/>
            <p:nvPr/>
          </p:nvSpPr>
          <p:spPr>
            <a:xfrm>
              <a:off x="720000" y="3317983"/>
              <a:ext cx="2235085" cy="717779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29746" y="1"/>
                  </a:moveTo>
                  <a:lnTo>
                    <a:pt x="0" y="14430"/>
                  </a:lnTo>
                  <a:lnTo>
                    <a:pt x="109215" y="70147"/>
                  </a:lnTo>
                  <a:lnTo>
                    <a:pt x="218429" y="14430"/>
                  </a:lnTo>
                  <a:lnTo>
                    <a:pt x="188684" y="1"/>
                  </a:lnTo>
                  <a:lnTo>
                    <a:pt x="109215" y="40623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720000" y="2822990"/>
              <a:ext cx="2235085" cy="717779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188684" y="0"/>
                  </a:moveTo>
                  <a:lnTo>
                    <a:pt x="158939" y="15095"/>
                  </a:lnTo>
                  <a:lnTo>
                    <a:pt x="109215" y="40623"/>
                  </a:lnTo>
                  <a:lnTo>
                    <a:pt x="59491" y="15095"/>
                  </a:lnTo>
                  <a:lnTo>
                    <a:pt x="29746" y="0"/>
                  </a:lnTo>
                  <a:lnTo>
                    <a:pt x="0" y="14429"/>
                  </a:lnTo>
                  <a:lnTo>
                    <a:pt x="29746" y="29524"/>
                  </a:lnTo>
                  <a:lnTo>
                    <a:pt x="109215" y="70146"/>
                  </a:lnTo>
                  <a:lnTo>
                    <a:pt x="188684" y="29524"/>
                  </a:lnTo>
                  <a:lnTo>
                    <a:pt x="218429" y="1442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720000" y="2327997"/>
              <a:ext cx="2235085" cy="717779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188684" y="1"/>
                  </a:moveTo>
                  <a:lnTo>
                    <a:pt x="158939" y="15096"/>
                  </a:lnTo>
                  <a:lnTo>
                    <a:pt x="129193" y="30190"/>
                  </a:lnTo>
                  <a:lnTo>
                    <a:pt x="109215" y="40623"/>
                  </a:lnTo>
                  <a:lnTo>
                    <a:pt x="89237" y="30190"/>
                  </a:lnTo>
                  <a:lnTo>
                    <a:pt x="59491" y="15096"/>
                  </a:lnTo>
                  <a:lnTo>
                    <a:pt x="29746" y="1"/>
                  </a:lnTo>
                  <a:lnTo>
                    <a:pt x="0" y="14208"/>
                  </a:lnTo>
                  <a:lnTo>
                    <a:pt x="29746" y="29524"/>
                  </a:lnTo>
                  <a:lnTo>
                    <a:pt x="59491" y="44619"/>
                  </a:lnTo>
                  <a:lnTo>
                    <a:pt x="109215" y="70147"/>
                  </a:lnTo>
                  <a:lnTo>
                    <a:pt x="158939" y="44619"/>
                  </a:lnTo>
                  <a:lnTo>
                    <a:pt x="188684" y="29524"/>
                  </a:lnTo>
                  <a:lnTo>
                    <a:pt x="218429" y="1420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720000" y="1437774"/>
              <a:ext cx="2235085" cy="1113009"/>
            </a:xfrm>
            <a:custGeom>
              <a:avLst/>
              <a:gdLst/>
              <a:ahLst/>
              <a:cxnLst/>
              <a:rect l="l" t="t" r="r" b="b"/>
              <a:pathLst>
                <a:path w="218430" h="108772" fill="none" extrusionOk="0">
                  <a:moveTo>
                    <a:pt x="109215" y="1"/>
                  </a:moveTo>
                  <a:lnTo>
                    <a:pt x="0" y="52832"/>
                  </a:lnTo>
                  <a:lnTo>
                    <a:pt x="109215" y="108771"/>
                  </a:lnTo>
                  <a:lnTo>
                    <a:pt x="218429" y="5283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720000" y="3812976"/>
              <a:ext cx="2235085" cy="717779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29746" y="1"/>
                  </a:moveTo>
                  <a:lnTo>
                    <a:pt x="0" y="14430"/>
                  </a:lnTo>
                  <a:lnTo>
                    <a:pt x="109215" y="70147"/>
                  </a:lnTo>
                  <a:lnTo>
                    <a:pt x="218429" y="14430"/>
                  </a:lnTo>
                  <a:lnTo>
                    <a:pt x="188684" y="1"/>
                  </a:lnTo>
                  <a:lnTo>
                    <a:pt x="109215" y="40623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7" name="Google Shape;667;p27"/>
          <p:cNvGrpSpPr/>
          <p:nvPr/>
        </p:nvGrpSpPr>
        <p:grpSpPr>
          <a:xfrm>
            <a:off x="3966775" y="3985500"/>
            <a:ext cx="4959175" cy="457200"/>
            <a:chOff x="3966775" y="3627750"/>
            <a:chExt cx="4959175" cy="457200"/>
          </a:xfrm>
        </p:grpSpPr>
        <p:sp>
          <p:nvSpPr>
            <p:cNvPr id="669" name="Google Shape;669;p27"/>
            <p:cNvSpPr txBox="1"/>
            <p:nvPr/>
          </p:nvSpPr>
          <p:spPr>
            <a:xfrm>
              <a:off x="5584873" y="3627750"/>
              <a:ext cx="3341077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-PL" sz="12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Služi kao kontejner koji može posedovati različite sadržaje</a:t>
              </a:r>
              <a:endPara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670" name="Google Shape;670;p27"/>
            <p:cNvSpPr txBox="1"/>
            <p:nvPr/>
          </p:nvSpPr>
          <p:spPr>
            <a:xfrm>
              <a:off x="3966775" y="3627750"/>
              <a:ext cx="10722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{</a:t>
              </a:r>
              <a:r>
                <a:rPr lang="sr-Latn-RS" sz="22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Card</a:t>
              </a:r>
              <a:r>
                <a:rPr lang="en" sz="2200">
                  <a:solidFill>
                    <a:schemeClr val="accent6">
                      <a:lumMod val="75000"/>
                    </a:schemeClr>
                  </a:solidFill>
                  <a:latin typeface="Quantico"/>
                  <a:ea typeface="Quantico"/>
                  <a:cs typeface="Quantico"/>
                  <a:sym typeface="Quantico"/>
                </a:rPr>
                <a:t>}</a:t>
              </a:r>
              <a:endParaRPr sz="2200">
                <a:solidFill>
                  <a:schemeClr val="accent6">
                    <a:lumMod val="75000"/>
                  </a:schemeClr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</p:grpSp>
      <p:cxnSp>
        <p:nvCxnSpPr>
          <p:cNvPr id="671" name="Google Shape;671;p27"/>
          <p:cNvCxnSpPr>
            <a:stCxn id="672" idx="6"/>
            <a:endCxn id="670" idx="1"/>
          </p:cNvCxnSpPr>
          <p:nvPr/>
        </p:nvCxnSpPr>
        <p:spPr>
          <a:xfrm>
            <a:off x="3182900" y="3943938"/>
            <a:ext cx="783900" cy="2703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4" name="Google Shape;654;p27"/>
          <p:cNvSpPr/>
          <p:nvPr/>
        </p:nvSpPr>
        <p:spPr>
          <a:xfrm>
            <a:off x="2835500" y="1820585"/>
            <a:ext cx="347400" cy="347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27"/>
          <p:cNvSpPr/>
          <p:nvPr/>
        </p:nvSpPr>
        <p:spPr>
          <a:xfrm>
            <a:off x="2835500" y="2307998"/>
            <a:ext cx="347400" cy="347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27"/>
          <p:cNvSpPr/>
          <p:nvPr/>
        </p:nvSpPr>
        <p:spPr>
          <a:xfrm>
            <a:off x="2835500" y="2795411"/>
            <a:ext cx="347400" cy="347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27"/>
          <p:cNvSpPr/>
          <p:nvPr/>
        </p:nvSpPr>
        <p:spPr>
          <a:xfrm>
            <a:off x="2835500" y="3282824"/>
            <a:ext cx="347400" cy="347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27"/>
          <p:cNvSpPr/>
          <p:nvPr/>
        </p:nvSpPr>
        <p:spPr>
          <a:xfrm>
            <a:off x="2835500" y="3770238"/>
            <a:ext cx="347400" cy="347400"/>
          </a:xfrm>
          <a:prstGeom prst="ellipse">
            <a:avLst/>
          </a:prstGeom>
          <a:solidFill>
            <a:schemeClr val="accent6">
              <a:lumMod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50" tmFilter="0, 0; .2, .5; .8, .5; 1, 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125" autoRev="1" fill="hold"/>
                                        <p:tgtEl>
                                          <p:spTgt spid="6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 tmFilter="0, 0; .2, .5; .8, .5; 1, 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25" autoRev="1" fill="hold"/>
                                        <p:tgtEl>
                                          <p:spTgt spid="6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 tmFilter="0, 0; .2, .5; .8, .5; 1, 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125" autoRev="1" fill="hold"/>
                                        <p:tgtEl>
                                          <p:spTgt spid="6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 tmFilter="0, 0; .2, .5; .8, .5; 1, 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125" autoRev="1" fill="hold"/>
                                        <p:tgtEl>
                                          <p:spTgt spid="6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50" tmFilter="0, 0; .2, .5; .8, .5; 1, 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125" autoRev="1" fill="hold"/>
                                        <p:tgtEl>
                                          <p:spTgt spid="6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4" grpId="0" animBg="1"/>
      <p:bldP spid="656" grpId="0" animBg="1"/>
      <p:bldP spid="658" grpId="0" animBg="1"/>
      <p:bldP spid="660" grpId="0" animBg="1"/>
      <p:bldP spid="67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27"/>
          <p:cNvSpPr txBox="1">
            <a:spLocks noGrp="1"/>
          </p:cNvSpPr>
          <p:nvPr>
            <p:ph type="title"/>
          </p:nvPr>
        </p:nvSpPr>
        <p:spPr>
          <a:xfrm>
            <a:off x="720000" y="178510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B5D"/>
                </a:solidFill>
              </a:rPr>
              <a:t>&lt;/</a:t>
            </a:r>
            <a:r>
              <a:rPr lang="sr-Latn-RS"/>
              <a:t>Material UI </a:t>
            </a:r>
            <a:br>
              <a:rPr lang="en-US"/>
            </a:br>
            <a:r>
              <a:rPr lang="en-US"/>
              <a:t>    </a:t>
            </a:r>
            <a:r>
              <a:rPr lang="sr-Latn-RS"/>
              <a:t>biblioteka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35441E-DB17-4F8A-3312-E6DCD0D10405}"/>
              </a:ext>
            </a:extLst>
          </p:cNvPr>
          <p:cNvSpPr txBox="1"/>
          <p:nvPr/>
        </p:nvSpPr>
        <p:spPr>
          <a:xfrm>
            <a:off x="4096800" y="7200"/>
            <a:ext cx="50472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rgbClr val="808080"/>
                </a:solidFill>
                <a:latin typeface="Consolas" panose="020B0609020204030204" pitchFamily="49" charset="0"/>
              </a:rPr>
              <a:t>          </a:t>
            </a:r>
            <a:r>
              <a:rPr lang="en-US" sz="9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Accordion</a:t>
            </a:r>
            <a:endParaRPr lang="en-US" sz="9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usluga</a:t>
            </a:r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9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expanded</a:t>
            </a:r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expanded</a:t>
            </a:r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"panel"</a:t>
            </a:r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niz</a:t>
            </a:r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indexOf</a:t>
            </a:r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usluga</a:t>
            </a:r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9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handleChange</a:t>
            </a:r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"panel"</a:t>
            </a:r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niz</a:t>
            </a:r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indexOf</a:t>
            </a:r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usluga</a:t>
            </a:r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9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9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9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9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AccordionSummary</a:t>
            </a:r>
            <a:endParaRPr lang="en-US" sz="9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expandIcon</a:t>
            </a:r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9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ExpandMoreIcon</a:t>
            </a:r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9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aria-controls</a:t>
            </a:r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"panel"</a:t>
            </a:r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niz</a:t>
            </a:r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indexOf</a:t>
            </a:r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usluga</a:t>
            </a:r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"bh-content"</a:t>
            </a:r>
            <a:r>
              <a:rPr lang="en-US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9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"panel"</a:t>
            </a:r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niz</a:t>
            </a:r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indexOf</a:t>
            </a:r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usluga</a:t>
            </a:r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"bh-header"</a:t>
            </a:r>
            <a:r>
              <a:rPr lang="en-US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9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9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9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sz="9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Box</a:t>
            </a:r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"flex"</a:t>
            </a:r>
            <a:r>
              <a:rPr lang="en-US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flexDirection</a:t>
            </a:r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"row"</a:t>
            </a:r>
            <a:r>
              <a:rPr lang="en-US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		</a:t>
            </a:r>
            <a:r>
              <a:rPr lang="en-US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flexWrap</a:t>
            </a:r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"wrap"</a:t>
            </a:r>
            <a:r>
              <a:rPr lang="en-US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9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  ...</a:t>
            </a:r>
            <a:endParaRPr lang="en-US" sz="9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sz="9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Box</a:t>
            </a:r>
            <a:r>
              <a:rPr lang="en-US" sz="9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9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9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AccordionSummary</a:t>
            </a:r>
            <a:r>
              <a:rPr lang="en-US" sz="9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9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9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AccordionDetails</a:t>
            </a:r>
            <a:r>
              <a:rPr lang="en-US" sz="9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9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sz="9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Typography</a:t>
            </a:r>
            <a:endParaRPr lang="en-US" sz="9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varian</a:t>
            </a:r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"h6"</a:t>
            </a:r>
            <a:endParaRPr lang="en-US" sz="9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marginBottom</a:t>
            </a:r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"2rem"</a:t>
            </a:r>
            <a:endParaRPr lang="en-US" sz="9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borderBottom</a:t>
            </a:r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"1px solid gray"</a:t>
            </a:r>
            <a:endParaRPr lang="en-US" sz="9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sz="9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9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usluga</a:t>
            </a:r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bio</a:t>
            </a:r>
            <a:r>
              <a:rPr lang="en-US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9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sz="9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Typography</a:t>
            </a:r>
            <a:r>
              <a:rPr lang="en-US" sz="9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9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sz="9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Typography</a:t>
            </a:r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varian</a:t>
            </a:r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"h6"</a:t>
            </a:r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fontWeight</a:t>
            </a:r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"600"</a:t>
            </a:r>
            <a:r>
              <a:rPr lang="en-US" sz="9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9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Tutor ove usluge je:</a:t>
            </a:r>
            <a:endParaRPr lang="en-US" sz="9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sz="9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Typography</a:t>
            </a:r>
            <a:r>
              <a:rPr lang="en-US" sz="9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9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sz="9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ProfileBadge</a:t>
            </a:r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tutor</a:t>
            </a:r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usluga</a:t>
            </a:r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9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9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sz="9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Rating</a:t>
            </a:r>
            <a:endParaRPr lang="en-US" sz="9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"read-only"</a:t>
            </a:r>
            <a:endParaRPr lang="en-US" sz="9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precision</a:t>
            </a:r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9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usluga</a:t>
            </a:r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avgGrade</a:t>
            </a:r>
            <a:r>
              <a:rPr lang="en-US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9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readOnly</a:t>
            </a:r>
            <a:endParaRPr lang="en-US" sz="9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sx</a:t>
            </a:r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ml:</a:t>
            </a:r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en-US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9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sz="9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9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9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AccordionDetails</a:t>
            </a:r>
            <a:r>
              <a:rPr lang="en-US" sz="9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9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9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Accordion</a:t>
            </a:r>
            <a:r>
              <a:rPr lang="en-US" sz="9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9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462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27"/>
          <p:cNvSpPr txBox="1">
            <a:spLocks noGrp="1"/>
          </p:cNvSpPr>
          <p:nvPr>
            <p:ph type="title"/>
          </p:nvPr>
        </p:nvSpPr>
        <p:spPr>
          <a:xfrm>
            <a:off x="568800" y="28030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79797"/>
                </a:solidFill>
              </a:rPr>
              <a:t>&lt;/</a:t>
            </a:r>
            <a:r>
              <a:rPr lang="sr-Latn-RS"/>
              <a:t>Material UI</a:t>
            </a:r>
            <a:r>
              <a:rPr lang="en-US"/>
              <a:t> </a:t>
            </a:r>
            <a:r>
              <a:rPr lang="sr-Latn-RS"/>
              <a:t>biblioteka</a:t>
            </a:r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FA170D-3A23-F0B9-D3FF-4B837E15F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972" y="997556"/>
            <a:ext cx="6544055" cy="41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967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78A3F-E15C-AE49-6ACF-4A3D556F02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545"/>
          <a:stretch/>
        </p:blipFill>
        <p:spPr>
          <a:xfrm>
            <a:off x="6401983" y="0"/>
            <a:ext cx="2513416" cy="2705241"/>
          </a:xfrm>
          <a:prstGeom prst="rect">
            <a:avLst/>
          </a:prstGeom>
        </p:spPr>
      </p:pic>
      <p:sp>
        <p:nvSpPr>
          <p:cNvPr id="2" name="Google Shape;102;p16">
            <a:extLst>
              <a:ext uri="{FF2B5EF4-FFF2-40B4-BE49-F238E27FC236}">
                <a16:creationId xmlns:a16="http://schemas.microsoft.com/office/drawing/2014/main" id="{3696B882-2586-A918-1C56-E40C08AAFF06}"/>
              </a:ext>
            </a:extLst>
          </p:cNvPr>
          <p:cNvSpPr txBox="1">
            <a:spLocks/>
          </p:cNvSpPr>
          <p:nvPr/>
        </p:nvSpPr>
        <p:spPr>
          <a:xfrm>
            <a:off x="1930959" y="1735896"/>
            <a:ext cx="5282082" cy="1671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3600" b="0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algn="l"/>
            <a:r>
              <a:rPr lang="en-US" sz="11500">
                <a:solidFill>
                  <a:schemeClr val="tx1"/>
                </a:solidFill>
              </a:rPr>
              <a:t>NestJS</a:t>
            </a:r>
          </a:p>
        </p:txBody>
      </p:sp>
    </p:spTree>
    <p:extLst>
      <p:ext uri="{BB962C8B-B14F-4D97-AF65-F5344CB8AC3E}">
        <p14:creationId xmlns:p14="http://schemas.microsoft.com/office/powerpoint/2010/main" val="3039511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2;p16">
            <a:extLst>
              <a:ext uri="{FF2B5EF4-FFF2-40B4-BE49-F238E27FC236}">
                <a16:creationId xmlns:a16="http://schemas.microsoft.com/office/drawing/2014/main" id="{72C0C63F-AF09-C8E8-C631-671F1EF65412}"/>
              </a:ext>
            </a:extLst>
          </p:cNvPr>
          <p:cNvSpPr txBox="1">
            <a:spLocks/>
          </p:cNvSpPr>
          <p:nvPr/>
        </p:nvSpPr>
        <p:spPr>
          <a:xfrm>
            <a:off x="720000" y="515852"/>
            <a:ext cx="7704000" cy="9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3600" b="0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algn="l"/>
            <a:r>
              <a:rPr lang="en-US">
                <a:solidFill>
                  <a:srgbClr val="FFDB5D"/>
                </a:solidFill>
              </a:rPr>
              <a:t>&lt;/</a:t>
            </a:r>
            <a:r>
              <a:rPr lang="en-US">
                <a:solidFill>
                  <a:schemeClr val="tx1"/>
                </a:solidFill>
              </a:rPr>
              <a:t>NestJS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202DF59-72FC-28BB-9445-1522E339161D}"/>
              </a:ext>
            </a:extLst>
          </p:cNvPr>
          <p:cNvCxnSpPr/>
          <p:nvPr/>
        </p:nvCxnSpPr>
        <p:spPr>
          <a:xfrm>
            <a:off x="4213705" y="1201841"/>
            <a:ext cx="0" cy="3126153"/>
          </a:xfrm>
          <a:prstGeom prst="line">
            <a:avLst/>
          </a:prstGeom>
          <a:ln>
            <a:solidFill>
              <a:srgbClr val="FFDB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74D9438-54E8-3C0C-F6E3-A9630BED6B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545"/>
          <a:stretch/>
        </p:blipFill>
        <p:spPr>
          <a:xfrm>
            <a:off x="813107" y="1404601"/>
            <a:ext cx="2513416" cy="27052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834CDA-41D8-3B81-78EE-5135E361EE23}"/>
              </a:ext>
            </a:extLst>
          </p:cNvPr>
          <p:cNvSpPr txBox="1"/>
          <p:nvPr/>
        </p:nvSpPr>
        <p:spPr>
          <a:xfrm>
            <a:off x="4657902" y="1572281"/>
            <a:ext cx="397105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Quantico" panose="020B0604020202020204" charset="0"/>
              </a:rPr>
              <a:t>P</a:t>
            </a:r>
            <a:r>
              <a:rPr lang="en-US" sz="1600" b="0" i="0" u="none" strike="noStrike">
                <a:solidFill>
                  <a:schemeClr val="tx1"/>
                </a:solidFill>
                <a:effectLst/>
                <a:latin typeface="Quantico" panose="020B0604020202020204" charset="0"/>
              </a:rPr>
              <a:t>rogresivni Node.js</a:t>
            </a:r>
          </a:p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i="0" u="none" strike="noStrike">
                <a:solidFill>
                  <a:schemeClr val="tx1"/>
                </a:solidFill>
                <a:effectLst/>
                <a:latin typeface="Quantico" panose="020B0604020202020204" charset="0"/>
              </a:rPr>
              <a:t>Otvorenog je koda, progresivan, lako proširiv</a:t>
            </a:r>
          </a:p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Quantico" panose="020B0604020202020204" charset="0"/>
              </a:rPr>
              <a:t>M</a:t>
            </a:r>
            <a:r>
              <a:rPr lang="pl-PL" sz="1600" b="0" i="0" u="none" strike="noStrike">
                <a:solidFill>
                  <a:schemeClr val="tx1"/>
                </a:solidFill>
                <a:effectLst/>
                <a:latin typeface="Quantico" panose="020B0604020202020204" charset="0"/>
              </a:rPr>
              <a:t>odularna struktura olakšava organizaciju koda</a:t>
            </a:r>
            <a:endParaRPr lang="en-US" sz="1600" b="0" i="0" u="none" strike="noStrike">
              <a:solidFill>
                <a:schemeClr val="tx1"/>
              </a:solidFill>
              <a:effectLst/>
              <a:latin typeface="Quantico" panose="020B0604020202020204" charset="0"/>
            </a:endParaRPr>
          </a:p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Quantico" panose="020B0604020202020204" charset="0"/>
              </a:rPr>
              <a:t>I</a:t>
            </a:r>
            <a:r>
              <a:rPr lang="en-US" sz="1600" b="0" i="0" u="none" strike="noStrike">
                <a:solidFill>
                  <a:schemeClr val="tx1"/>
                </a:solidFill>
                <a:effectLst/>
                <a:latin typeface="Quantico" panose="020B0604020202020204" charset="0"/>
              </a:rPr>
              <a:t>zgrađen na TypeScript-u i koristi ExpressJS ispod haube</a:t>
            </a:r>
            <a:endParaRPr lang="en-US" sz="1600">
              <a:solidFill>
                <a:schemeClr val="tx1"/>
              </a:solidFill>
              <a:latin typeface="Quantic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Quantico" panose="020B0604020202020204" charset="0"/>
              </a:rPr>
              <a:t>S</a:t>
            </a:r>
            <a:r>
              <a:rPr lang="pl-PL" sz="1600" b="0" i="0" u="none" strike="noStrike">
                <a:solidFill>
                  <a:schemeClr val="tx1"/>
                </a:solidFill>
                <a:effectLst/>
                <a:latin typeface="Quantico" panose="020B0604020202020204" charset="0"/>
              </a:rPr>
              <a:t>nažno </a:t>
            </a:r>
            <a:r>
              <a:rPr lang="en-US" sz="1600" b="0" i="0" u="none" strike="noStrike">
                <a:solidFill>
                  <a:schemeClr val="tx1"/>
                </a:solidFill>
                <a:effectLst/>
                <a:latin typeface="Quantico" panose="020B0604020202020204" charset="0"/>
              </a:rPr>
              <a:t>inspirisan</a:t>
            </a:r>
            <a:r>
              <a:rPr lang="pl-PL" sz="1600" b="0" i="0" u="none" strike="noStrike">
                <a:solidFill>
                  <a:schemeClr val="tx1"/>
                </a:solidFill>
                <a:effectLst/>
                <a:latin typeface="Quantico" panose="020B0604020202020204" charset="0"/>
              </a:rPr>
              <a:t>  Angular</a:t>
            </a:r>
            <a:r>
              <a:rPr lang="en-US" sz="1600" b="0" i="0" u="none" strike="noStrike">
                <a:solidFill>
                  <a:schemeClr val="tx1"/>
                </a:solidFill>
                <a:effectLst/>
                <a:latin typeface="Quantico" panose="020B0604020202020204" charset="0"/>
              </a:rPr>
              <a:t>om</a:t>
            </a:r>
            <a:endParaRPr lang="en-US" sz="1600">
              <a:solidFill>
                <a:schemeClr val="tx1"/>
              </a:solidFill>
              <a:latin typeface="Quantico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629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5" name="Google Shape;385;p21"/>
          <p:cNvCxnSpPr>
            <a:cxnSpLocks/>
            <a:stCxn id="373" idx="3"/>
            <a:endCxn id="43" idx="1"/>
          </p:cNvCxnSpPr>
          <p:nvPr/>
        </p:nvCxnSpPr>
        <p:spPr>
          <a:xfrm flipV="1">
            <a:off x="1508320" y="4352557"/>
            <a:ext cx="371188" cy="1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3" name="Google Shape;383;p21"/>
          <p:cNvCxnSpPr>
            <a:cxnSpLocks/>
            <a:stCxn id="372" idx="3"/>
            <a:endCxn id="42" idx="1"/>
          </p:cNvCxnSpPr>
          <p:nvPr/>
        </p:nvCxnSpPr>
        <p:spPr>
          <a:xfrm flipV="1">
            <a:off x="1508320" y="3736231"/>
            <a:ext cx="371188" cy="3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3BAC084-097A-8726-8223-5F9CA180B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740" y="1376953"/>
            <a:ext cx="436560" cy="436560"/>
          </a:xfrm>
          <a:prstGeom prst="rect">
            <a:avLst/>
          </a:prstGeom>
        </p:spPr>
      </p:pic>
      <p:sp>
        <p:nvSpPr>
          <p:cNvPr id="356" name="Google Shape;356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&lt;/</a:t>
            </a:r>
            <a:r>
              <a:rPr lang="en"/>
              <a:t>NestJS tehnologija serverskog dela </a:t>
            </a:r>
            <a:endParaRPr/>
          </a:p>
        </p:txBody>
      </p:sp>
      <p:sp>
        <p:nvSpPr>
          <p:cNvPr id="365" name="Google Shape;365;p21"/>
          <p:cNvSpPr txBox="1"/>
          <p:nvPr/>
        </p:nvSpPr>
        <p:spPr>
          <a:xfrm flipH="1">
            <a:off x="5655210" y="2318291"/>
            <a:ext cx="2686922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Moduli, Kontroleri, Servisi</a:t>
            </a:r>
            <a:endParaRPr sz="1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66" name="Google Shape;366;p21"/>
          <p:cNvSpPr txBox="1"/>
          <p:nvPr/>
        </p:nvSpPr>
        <p:spPr>
          <a:xfrm flipH="1">
            <a:off x="5099536" y="2936027"/>
            <a:ext cx="3242596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Za bolju sigurnost i razumljivost</a:t>
            </a:r>
            <a:endParaRPr sz="1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67" name="Google Shape;367;p21"/>
          <p:cNvSpPr txBox="1"/>
          <p:nvPr/>
        </p:nvSpPr>
        <p:spPr>
          <a:xfrm flipH="1">
            <a:off x="5922496" y="4171500"/>
            <a:ext cx="2419636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Obimna podrška i resursi</a:t>
            </a:r>
            <a:endParaRPr sz="1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68" name="Google Shape;368;p21"/>
          <p:cNvSpPr txBox="1"/>
          <p:nvPr/>
        </p:nvSpPr>
        <p:spPr>
          <a:xfrm flipH="1">
            <a:off x="5296484" y="3553764"/>
            <a:ext cx="3045647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Arhitektura za rastuće projekte</a:t>
            </a:r>
            <a:endParaRPr sz="1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69" name="Google Shape;369;p21"/>
          <p:cNvSpPr/>
          <p:nvPr/>
        </p:nvSpPr>
        <p:spPr>
          <a:xfrm>
            <a:off x="1009720" y="1352332"/>
            <a:ext cx="498600" cy="49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70" name="Google Shape;370;p21"/>
          <p:cNvSpPr/>
          <p:nvPr/>
        </p:nvSpPr>
        <p:spPr>
          <a:xfrm>
            <a:off x="1009720" y="2251841"/>
            <a:ext cx="498600" cy="49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71" name="Google Shape;371;p21"/>
          <p:cNvSpPr/>
          <p:nvPr/>
        </p:nvSpPr>
        <p:spPr>
          <a:xfrm>
            <a:off x="1009720" y="2869580"/>
            <a:ext cx="498600" cy="49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72" name="Google Shape;372;p21"/>
          <p:cNvSpPr/>
          <p:nvPr/>
        </p:nvSpPr>
        <p:spPr>
          <a:xfrm>
            <a:off x="1009720" y="3487318"/>
            <a:ext cx="498600" cy="49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73" name="Google Shape;373;p21"/>
          <p:cNvSpPr/>
          <p:nvPr/>
        </p:nvSpPr>
        <p:spPr>
          <a:xfrm>
            <a:off x="1009720" y="4105057"/>
            <a:ext cx="498600" cy="49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cxnSp>
        <p:nvCxnSpPr>
          <p:cNvPr id="374" name="Google Shape;374;p21"/>
          <p:cNvCxnSpPr>
            <a:stCxn id="373" idx="0"/>
            <a:endCxn id="372" idx="2"/>
          </p:cNvCxnSpPr>
          <p:nvPr/>
        </p:nvCxnSpPr>
        <p:spPr>
          <a:xfrm flipV="1">
            <a:off x="1259020" y="3985918"/>
            <a:ext cx="0" cy="11913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5" name="Google Shape;375;p21"/>
          <p:cNvCxnSpPr>
            <a:stCxn id="372" idx="0"/>
            <a:endCxn id="371" idx="2"/>
          </p:cNvCxnSpPr>
          <p:nvPr/>
        </p:nvCxnSpPr>
        <p:spPr>
          <a:xfrm flipV="1">
            <a:off x="1259020" y="3368180"/>
            <a:ext cx="0" cy="1191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6" name="Google Shape;376;p21"/>
          <p:cNvCxnSpPr>
            <a:stCxn id="370" idx="2"/>
            <a:endCxn id="371" idx="0"/>
          </p:cNvCxnSpPr>
          <p:nvPr/>
        </p:nvCxnSpPr>
        <p:spPr>
          <a:xfrm>
            <a:off x="1259020" y="2750441"/>
            <a:ext cx="0" cy="11913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7" name="Google Shape;377;p21"/>
          <p:cNvCxnSpPr>
            <a:stCxn id="370" idx="0"/>
            <a:endCxn id="369" idx="2"/>
          </p:cNvCxnSpPr>
          <p:nvPr/>
        </p:nvCxnSpPr>
        <p:spPr>
          <a:xfrm flipV="1">
            <a:off x="1259020" y="1850932"/>
            <a:ext cx="0" cy="40090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9" name="Google Shape;379;p21"/>
          <p:cNvCxnSpPr>
            <a:cxnSpLocks/>
            <a:stCxn id="370" idx="3"/>
            <a:endCxn id="6" idx="1"/>
          </p:cNvCxnSpPr>
          <p:nvPr/>
        </p:nvCxnSpPr>
        <p:spPr>
          <a:xfrm>
            <a:off x="1508320" y="2501141"/>
            <a:ext cx="371188" cy="56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1" name="Google Shape;381;p21"/>
          <p:cNvCxnSpPr>
            <a:cxnSpLocks/>
            <a:stCxn id="371" idx="3"/>
            <a:endCxn id="41" idx="1"/>
          </p:cNvCxnSpPr>
          <p:nvPr/>
        </p:nvCxnSpPr>
        <p:spPr>
          <a:xfrm flipV="1">
            <a:off x="1508320" y="3116150"/>
            <a:ext cx="371188" cy="273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442;p22">
            <a:extLst>
              <a:ext uri="{FF2B5EF4-FFF2-40B4-BE49-F238E27FC236}">
                <a16:creationId xmlns:a16="http://schemas.microsoft.com/office/drawing/2014/main" id="{6F1AE042-793A-BEEA-C861-9E472CA842B4}"/>
              </a:ext>
            </a:extLst>
          </p:cNvPr>
          <p:cNvSpPr txBox="1"/>
          <p:nvPr/>
        </p:nvSpPr>
        <p:spPr>
          <a:xfrm>
            <a:off x="1879508" y="2284759"/>
            <a:ext cx="2456400" cy="4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{</a:t>
            </a:r>
            <a:r>
              <a:rPr lang="en-US" sz="1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Osnovne komponente</a:t>
            </a:r>
            <a:r>
              <a:rPr lang="en" sz="1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}</a:t>
            </a:r>
            <a:endParaRPr sz="1600"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8B27856-8544-786A-86A8-8291B84D8798}"/>
              </a:ext>
            </a:extLst>
          </p:cNvPr>
          <p:cNvCxnSpPr>
            <a:cxnSpLocks/>
            <a:stCxn id="6" idx="3"/>
            <a:endCxn id="365" idx="3"/>
          </p:cNvCxnSpPr>
          <p:nvPr/>
        </p:nvCxnSpPr>
        <p:spPr>
          <a:xfrm flipV="1">
            <a:off x="4335908" y="2501141"/>
            <a:ext cx="1319302" cy="568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851257-E50B-9544-8409-C6FBBEF27B9B}"/>
              </a:ext>
            </a:extLst>
          </p:cNvPr>
          <p:cNvCxnSpPr>
            <a:cxnSpLocks/>
            <a:stCxn id="41" idx="3"/>
            <a:endCxn id="366" idx="3"/>
          </p:cNvCxnSpPr>
          <p:nvPr/>
        </p:nvCxnSpPr>
        <p:spPr>
          <a:xfrm>
            <a:off x="3286277" y="3116150"/>
            <a:ext cx="1813259" cy="2727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FA4648-3FF8-499E-5BB2-4B0032C9B760}"/>
              </a:ext>
            </a:extLst>
          </p:cNvPr>
          <p:cNvCxnSpPr>
            <a:cxnSpLocks/>
            <a:stCxn id="42" idx="3"/>
            <a:endCxn id="368" idx="3"/>
          </p:cNvCxnSpPr>
          <p:nvPr/>
        </p:nvCxnSpPr>
        <p:spPr>
          <a:xfrm>
            <a:off x="4410222" y="3736231"/>
            <a:ext cx="886262" cy="383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B9190FD-530A-EE05-2777-C5F8096D00E1}"/>
              </a:ext>
            </a:extLst>
          </p:cNvPr>
          <p:cNvCxnSpPr>
            <a:cxnSpLocks/>
            <a:stCxn id="43" idx="3"/>
            <a:endCxn id="367" idx="3"/>
          </p:cNvCxnSpPr>
          <p:nvPr/>
        </p:nvCxnSpPr>
        <p:spPr>
          <a:xfrm>
            <a:off x="4656406" y="4352557"/>
            <a:ext cx="1266090" cy="1793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Google Shape;442;p22">
            <a:extLst>
              <a:ext uri="{FF2B5EF4-FFF2-40B4-BE49-F238E27FC236}">
                <a16:creationId xmlns:a16="http://schemas.microsoft.com/office/drawing/2014/main" id="{067D1569-C65E-359B-8E38-2A06FC2A6895}"/>
              </a:ext>
            </a:extLst>
          </p:cNvPr>
          <p:cNvSpPr txBox="1"/>
          <p:nvPr/>
        </p:nvSpPr>
        <p:spPr>
          <a:xfrm>
            <a:off x="1879508" y="2899200"/>
            <a:ext cx="1406769" cy="4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{</a:t>
            </a:r>
            <a:r>
              <a:rPr lang="en-US" sz="1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TypeScript</a:t>
            </a:r>
            <a:r>
              <a:rPr lang="en" sz="1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}</a:t>
            </a:r>
            <a:endParaRPr sz="1600"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42" name="Google Shape;442;p22">
            <a:extLst>
              <a:ext uri="{FF2B5EF4-FFF2-40B4-BE49-F238E27FC236}">
                <a16:creationId xmlns:a16="http://schemas.microsoft.com/office/drawing/2014/main" id="{BA981045-B827-8E94-99A2-5DDF6FB5FA3E}"/>
              </a:ext>
            </a:extLst>
          </p:cNvPr>
          <p:cNvSpPr txBox="1"/>
          <p:nvPr/>
        </p:nvSpPr>
        <p:spPr>
          <a:xfrm>
            <a:off x="1879508" y="3519281"/>
            <a:ext cx="2530714" cy="4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{</a:t>
            </a:r>
            <a:r>
              <a:rPr lang="en-US" sz="1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Skalabilnost aplikacija</a:t>
            </a:r>
            <a:r>
              <a:rPr lang="en" sz="1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}</a:t>
            </a:r>
            <a:endParaRPr sz="1600"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43" name="Google Shape;442;p22">
            <a:extLst>
              <a:ext uri="{FF2B5EF4-FFF2-40B4-BE49-F238E27FC236}">
                <a16:creationId xmlns:a16="http://schemas.microsoft.com/office/drawing/2014/main" id="{8548FF05-9CE3-1F07-8A69-3DBC0CE16FE0}"/>
              </a:ext>
            </a:extLst>
          </p:cNvPr>
          <p:cNvSpPr txBox="1"/>
          <p:nvPr/>
        </p:nvSpPr>
        <p:spPr>
          <a:xfrm>
            <a:off x="1879508" y="4135607"/>
            <a:ext cx="2776898" cy="4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{</a:t>
            </a:r>
            <a:r>
              <a:rPr lang="en-US" sz="1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Dokumentacija i zajednica</a:t>
            </a:r>
            <a:r>
              <a:rPr lang="en" sz="1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}</a:t>
            </a:r>
            <a:endParaRPr sz="1600"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pic>
        <p:nvPicPr>
          <p:cNvPr id="338" name="Picture 337">
            <a:extLst>
              <a:ext uri="{FF2B5EF4-FFF2-40B4-BE49-F238E27FC236}">
                <a16:creationId xmlns:a16="http://schemas.microsoft.com/office/drawing/2014/main" id="{02318B41-B9A9-D29E-C94C-082855C04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194" y="2269886"/>
            <a:ext cx="472995" cy="475237"/>
          </a:xfrm>
          <a:prstGeom prst="rect">
            <a:avLst/>
          </a:prstGeom>
        </p:spPr>
      </p:pic>
      <p:sp>
        <p:nvSpPr>
          <p:cNvPr id="339" name="TextBox 338">
            <a:extLst>
              <a:ext uri="{FF2B5EF4-FFF2-40B4-BE49-F238E27FC236}">
                <a16:creationId xmlns:a16="http://schemas.microsoft.com/office/drawing/2014/main" id="{7DBCD0F6-9D5B-A86D-5FDD-A3A1A25BD346}"/>
              </a:ext>
            </a:extLst>
          </p:cNvPr>
          <p:cNvSpPr txBox="1"/>
          <p:nvPr/>
        </p:nvSpPr>
        <p:spPr>
          <a:xfrm>
            <a:off x="955625" y="2890635"/>
            <a:ext cx="615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tx1"/>
                </a:solidFill>
                <a:latin typeface="Quantico" panose="020B0604020202020204" charset="0"/>
              </a:rPr>
              <a:t>TS</a:t>
            </a:r>
          </a:p>
        </p:txBody>
      </p:sp>
      <p:pic>
        <p:nvPicPr>
          <p:cNvPr id="343" name="Picture 342">
            <a:extLst>
              <a:ext uri="{FF2B5EF4-FFF2-40B4-BE49-F238E27FC236}">
                <a16:creationId xmlns:a16="http://schemas.microsoft.com/office/drawing/2014/main" id="{894570F4-0C0A-7A9D-9514-4B31C7D6B0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989" y="3525960"/>
            <a:ext cx="429506" cy="431581"/>
          </a:xfrm>
          <a:prstGeom prst="rect">
            <a:avLst/>
          </a:prstGeom>
        </p:spPr>
      </p:pic>
      <p:pic>
        <p:nvPicPr>
          <p:cNvPr id="349" name="Picture 348">
            <a:extLst>
              <a:ext uri="{FF2B5EF4-FFF2-40B4-BE49-F238E27FC236}">
                <a16:creationId xmlns:a16="http://schemas.microsoft.com/office/drawing/2014/main" id="{1E51DC07-913B-2D8F-5D85-D14DD132ED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186" y="4133434"/>
            <a:ext cx="431819" cy="4318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5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75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5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25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25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25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25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25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0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25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25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5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75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25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" grpId="0"/>
      <p:bldP spid="366" grpId="0"/>
      <p:bldP spid="367" grpId="0"/>
      <p:bldP spid="368" grpId="0"/>
      <p:bldP spid="370" grpId="0" animBg="1"/>
      <p:bldP spid="371" grpId="0" animBg="1"/>
      <p:bldP spid="372" grpId="0" animBg="1"/>
      <p:bldP spid="373" grpId="0" animBg="1"/>
      <p:bldP spid="6" grpId="0"/>
      <p:bldP spid="41" grpId="0"/>
      <p:bldP spid="42" grpId="0"/>
      <p:bldP spid="43" grpId="0"/>
      <p:bldP spid="33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&lt;/</a:t>
            </a:r>
            <a:r>
              <a:rPr lang="en"/>
              <a:t>NestJS osnovne komponente</a:t>
            </a:r>
            <a:endParaRPr/>
          </a:p>
        </p:txBody>
      </p:sp>
      <p:grpSp>
        <p:nvGrpSpPr>
          <p:cNvPr id="996" name="Google Shape;996;p35"/>
          <p:cNvGrpSpPr/>
          <p:nvPr/>
        </p:nvGrpSpPr>
        <p:grpSpPr>
          <a:xfrm>
            <a:off x="600422" y="3175871"/>
            <a:ext cx="2209007" cy="1072571"/>
            <a:chOff x="817993" y="2051373"/>
            <a:chExt cx="1501807" cy="1072571"/>
          </a:xfrm>
        </p:grpSpPr>
        <p:sp>
          <p:nvSpPr>
            <p:cNvPr id="997" name="Google Shape;997;p35"/>
            <p:cNvSpPr txBox="1"/>
            <p:nvPr/>
          </p:nvSpPr>
          <p:spPr>
            <a:xfrm>
              <a:off x="817993" y="2051373"/>
              <a:ext cx="15018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Modul</a:t>
              </a:r>
              <a:endPara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998" name="Google Shape;998;p35"/>
            <p:cNvSpPr txBox="1"/>
            <p:nvPr/>
          </p:nvSpPr>
          <p:spPr>
            <a:xfrm>
              <a:off x="818000" y="2438392"/>
              <a:ext cx="1501800" cy="685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Grupisanje sličnih komponenti i odvajanje funkcionalnosti</a:t>
              </a:r>
              <a:endPara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999" name="Google Shape;999;p35"/>
          <p:cNvGrpSpPr/>
          <p:nvPr/>
        </p:nvGrpSpPr>
        <p:grpSpPr>
          <a:xfrm>
            <a:off x="6395614" y="3196645"/>
            <a:ext cx="2209007" cy="1051797"/>
            <a:chOff x="818000" y="2051369"/>
            <a:chExt cx="1501807" cy="1051797"/>
          </a:xfrm>
        </p:grpSpPr>
        <p:sp>
          <p:nvSpPr>
            <p:cNvPr id="1000" name="Google Shape;1000;p35"/>
            <p:cNvSpPr txBox="1"/>
            <p:nvPr/>
          </p:nvSpPr>
          <p:spPr>
            <a:xfrm>
              <a:off x="818007" y="2051369"/>
              <a:ext cx="15018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Servis</a:t>
              </a:r>
              <a:endPara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1001" name="Google Shape;1001;p35"/>
            <p:cNvSpPr txBox="1"/>
            <p:nvPr/>
          </p:nvSpPr>
          <p:spPr>
            <a:xfrm>
              <a:off x="818000" y="2438391"/>
              <a:ext cx="1501801" cy="6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Poslovna logika i obavljanje specifičnih operacija</a:t>
              </a:r>
            </a:p>
          </p:txBody>
        </p:sp>
      </p:grpSp>
      <p:grpSp>
        <p:nvGrpSpPr>
          <p:cNvPr id="1002" name="Google Shape;1002;p35"/>
          <p:cNvGrpSpPr/>
          <p:nvPr/>
        </p:nvGrpSpPr>
        <p:grpSpPr>
          <a:xfrm>
            <a:off x="3469386" y="3186531"/>
            <a:ext cx="2209007" cy="1061911"/>
            <a:chOff x="818000" y="2051369"/>
            <a:chExt cx="1501807" cy="1061911"/>
          </a:xfrm>
        </p:grpSpPr>
        <p:sp>
          <p:nvSpPr>
            <p:cNvPr id="1003" name="Google Shape;1003;p35"/>
            <p:cNvSpPr txBox="1"/>
            <p:nvPr/>
          </p:nvSpPr>
          <p:spPr>
            <a:xfrm>
              <a:off x="818007" y="2051369"/>
              <a:ext cx="15018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Kontroler</a:t>
              </a:r>
              <a:endPara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1004" name="Google Shape;1004;p35"/>
            <p:cNvSpPr txBox="1"/>
            <p:nvPr/>
          </p:nvSpPr>
          <p:spPr>
            <a:xfrm>
              <a:off x="818000" y="2438392"/>
              <a:ext cx="1501800" cy="6748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Odgovorni za obradu HTTP zahteva i upravljanje rutama</a:t>
              </a:r>
              <a:endPara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cxnSp>
        <p:nvCxnSpPr>
          <p:cNvPr id="1005" name="Google Shape;1005;p35"/>
          <p:cNvCxnSpPr>
            <a:cxnSpLocks/>
            <a:stCxn id="998" idx="2"/>
            <a:endCxn id="1007" idx="1"/>
          </p:cNvCxnSpPr>
          <p:nvPr/>
        </p:nvCxnSpPr>
        <p:spPr>
          <a:xfrm rot="5400000" flipH="1" flipV="1">
            <a:off x="1878486" y="2257471"/>
            <a:ext cx="1817415" cy="2164527"/>
          </a:xfrm>
          <a:prstGeom prst="bentConnector4">
            <a:avLst>
              <a:gd name="adj1" fmla="val -12578"/>
              <a:gd name="adj2" fmla="val 7551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6" name="Google Shape;1006;p35"/>
          <p:cNvCxnSpPr>
            <a:cxnSpLocks/>
            <a:stCxn id="1001" idx="2"/>
            <a:endCxn id="1007" idx="3"/>
          </p:cNvCxnSpPr>
          <p:nvPr/>
        </p:nvCxnSpPr>
        <p:spPr>
          <a:xfrm rot="5400000" flipH="1">
            <a:off x="5478613" y="2226943"/>
            <a:ext cx="1817415" cy="2225585"/>
          </a:xfrm>
          <a:prstGeom prst="bentConnector4">
            <a:avLst>
              <a:gd name="adj1" fmla="val -12578"/>
              <a:gd name="adj2" fmla="val 7481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7" name="Google Shape;1007;p35"/>
          <p:cNvSpPr txBox="1"/>
          <p:nvPr/>
        </p:nvSpPr>
        <p:spPr>
          <a:xfrm>
            <a:off x="3869458" y="2202427"/>
            <a:ext cx="140507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NestJS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aplikacija</a:t>
            </a:r>
            <a:endParaRPr sz="220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cxnSp>
        <p:nvCxnSpPr>
          <p:cNvPr id="1008" name="Google Shape;1008;p35"/>
          <p:cNvCxnSpPr>
            <a:cxnSpLocks/>
            <a:stCxn id="1003" idx="0"/>
            <a:endCxn id="1007" idx="2"/>
          </p:cNvCxnSpPr>
          <p:nvPr/>
        </p:nvCxnSpPr>
        <p:spPr>
          <a:xfrm flipH="1" flipV="1">
            <a:off x="4571993" y="2659627"/>
            <a:ext cx="1902" cy="52690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9" name="Google Shape;1009;p35"/>
          <p:cNvSpPr/>
          <p:nvPr/>
        </p:nvSpPr>
        <p:spPr>
          <a:xfrm>
            <a:off x="4322693" y="1311300"/>
            <a:ext cx="498600" cy="49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cxnSp>
        <p:nvCxnSpPr>
          <p:cNvPr id="1010" name="Google Shape;1010;p35"/>
          <p:cNvCxnSpPr>
            <a:cxnSpLocks/>
            <a:stCxn id="1009" idx="2"/>
          </p:cNvCxnSpPr>
          <p:nvPr/>
        </p:nvCxnSpPr>
        <p:spPr>
          <a:xfrm>
            <a:off x="4571993" y="1809900"/>
            <a:ext cx="0" cy="6110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7256D9E2-526B-E9A4-B3BA-172FAD178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495" y="1322981"/>
            <a:ext cx="472995" cy="4752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</a:t>
            </a:r>
            <a:r>
              <a:rPr lang="sr-Latn-RS"/>
              <a:t>Websocket</a:t>
            </a:r>
            <a:endParaRPr/>
          </a:p>
        </p:txBody>
      </p:sp>
      <p:grpSp>
        <p:nvGrpSpPr>
          <p:cNvPr id="435" name="Google Shape;435;p22"/>
          <p:cNvGrpSpPr/>
          <p:nvPr/>
        </p:nvGrpSpPr>
        <p:grpSpPr>
          <a:xfrm>
            <a:off x="1598752" y="1381278"/>
            <a:ext cx="398645" cy="400040"/>
            <a:chOff x="5779408" y="3699191"/>
            <a:chExt cx="317645" cy="318757"/>
          </a:xfrm>
        </p:grpSpPr>
        <p:sp>
          <p:nvSpPr>
            <p:cNvPr id="436" name="Google Shape;436;p22"/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Google Shape;438;p22"/>
          <p:cNvGrpSpPr/>
          <p:nvPr/>
        </p:nvGrpSpPr>
        <p:grpSpPr>
          <a:xfrm>
            <a:off x="518069" y="2672613"/>
            <a:ext cx="2560320" cy="1998046"/>
            <a:chOff x="1360084" y="2793021"/>
            <a:chExt cx="2508534" cy="1998046"/>
          </a:xfrm>
        </p:grpSpPr>
        <p:grpSp>
          <p:nvGrpSpPr>
            <p:cNvPr id="439" name="Google Shape;439;p22"/>
            <p:cNvGrpSpPr/>
            <p:nvPr/>
          </p:nvGrpSpPr>
          <p:grpSpPr>
            <a:xfrm>
              <a:off x="1360084" y="3616661"/>
              <a:ext cx="2508534" cy="1174406"/>
              <a:chOff x="5274819" y="1494829"/>
              <a:chExt cx="3653559" cy="1174406"/>
            </a:xfrm>
          </p:grpSpPr>
          <p:sp>
            <p:nvSpPr>
              <p:cNvPr id="440" name="Google Shape;440;p22"/>
              <p:cNvSpPr txBox="1"/>
              <p:nvPr/>
            </p:nvSpPr>
            <p:spPr>
              <a:xfrm>
                <a:off x="5274819" y="1494829"/>
                <a:ext cx="3653559" cy="7189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sr-Latn-RS" sz="2200">
                    <a:solidFill>
                      <a:schemeClr val="dk1"/>
                    </a:solidFill>
                    <a:latin typeface="Quantico"/>
                    <a:ea typeface="Quantico"/>
                    <a:cs typeface="Quantico"/>
                    <a:sym typeface="Quantico"/>
                  </a:rPr>
                  <a:t>Da li ima novih doga</a:t>
                </a:r>
                <a:r>
                  <a:rPr lang="en-US" sz="2200">
                    <a:solidFill>
                      <a:schemeClr val="dk1"/>
                    </a:solidFill>
                    <a:latin typeface="Quantico"/>
                    <a:ea typeface="Quantico"/>
                    <a:cs typeface="Quantico"/>
                    <a:sym typeface="Quantico"/>
                  </a:rPr>
                  <a:t>d</a:t>
                </a:r>
                <a:r>
                  <a:rPr lang="sr-Latn-RS" sz="2200">
                    <a:solidFill>
                      <a:schemeClr val="dk1"/>
                    </a:solidFill>
                    <a:latin typeface="Quantico"/>
                    <a:ea typeface="Quantico"/>
                    <a:cs typeface="Quantico"/>
                    <a:sym typeface="Quantico"/>
                  </a:rPr>
                  <a:t>aja</a:t>
                </a:r>
                <a:endParaRPr sz="22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endParaRPr>
              </a:p>
            </p:txBody>
          </p:sp>
          <p:sp>
            <p:nvSpPr>
              <p:cNvPr id="441" name="Google Shape;441;p22"/>
              <p:cNvSpPr txBox="1"/>
              <p:nvPr/>
            </p:nvSpPr>
            <p:spPr>
              <a:xfrm>
                <a:off x="5772125" y="2120535"/>
                <a:ext cx="2658599" cy="54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sr-Latn-RS" sz="12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Nova poruka, novo obaveštenje...</a:t>
                </a:r>
                <a:endParaRPr sz="12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endParaRPr>
              </a:p>
            </p:txBody>
          </p:sp>
        </p:grpSp>
        <p:sp>
          <p:nvSpPr>
            <p:cNvPr id="442" name="Google Shape;442;p22"/>
            <p:cNvSpPr txBox="1"/>
            <p:nvPr/>
          </p:nvSpPr>
          <p:spPr>
            <a:xfrm>
              <a:off x="2124313" y="2793021"/>
              <a:ext cx="979774" cy="6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{01</a:t>
              </a:r>
              <a:r>
                <a:rPr lang="en" sz="3000">
                  <a:solidFill>
                    <a:schemeClr val="lt2"/>
                  </a:solidFill>
                  <a:latin typeface="Quantico"/>
                  <a:ea typeface="Quantico"/>
                  <a:cs typeface="Quantico"/>
                  <a:sym typeface="Quantico"/>
                </a:rPr>
                <a:t>}</a:t>
              </a:r>
              <a:endParaRPr sz="30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</p:grpSp>
      <p:grpSp>
        <p:nvGrpSpPr>
          <p:cNvPr id="443" name="Google Shape;443;p22"/>
          <p:cNvGrpSpPr/>
          <p:nvPr/>
        </p:nvGrpSpPr>
        <p:grpSpPr>
          <a:xfrm>
            <a:off x="3279589" y="2668805"/>
            <a:ext cx="2560321" cy="2001853"/>
            <a:chOff x="3659283" y="2789213"/>
            <a:chExt cx="1825401" cy="2001853"/>
          </a:xfrm>
        </p:grpSpPr>
        <p:grpSp>
          <p:nvGrpSpPr>
            <p:cNvPr id="444" name="Google Shape;444;p22"/>
            <p:cNvGrpSpPr/>
            <p:nvPr/>
          </p:nvGrpSpPr>
          <p:grpSpPr>
            <a:xfrm>
              <a:off x="3659283" y="3616661"/>
              <a:ext cx="1825401" cy="1174405"/>
              <a:chOff x="5772123" y="1494829"/>
              <a:chExt cx="2658609" cy="1174405"/>
            </a:xfrm>
          </p:grpSpPr>
          <p:sp>
            <p:nvSpPr>
              <p:cNvPr id="445" name="Google Shape;445;p22"/>
              <p:cNvSpPr txBox="1"/>
              <p:nvPr/>
            </p:nvSpPr>
            <p:spPr>
              <a:xfrm>
                <a:off x="5772132" y="1494829"/>
                <a:ext cx="2658600" cy="7148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00">
                    <a:solidFill>
                      <a:schemeClr val="dk1"/>
                    </a:solidFill>
                    <a:latin typeface="Quantico"/>
                    <a:ea typeface="Quantico"/>
                    <a:cs typeface="Quantico"/>
                    <a:sym typeface="Quantico"/>
                  </a:rPr>
                  <a:t>Slanje</a:t>
                </a:r>
                <a:r>
                  <a:rPr lang="sr-Latn-RS" sz="2200">
                    <a:solidFill>
                      <a:schemeClr val="dk1"/>
                    </a:solidFill>
                    <a:latin typeface="Quantico"/>
                    <a:ea typeface="Quantico"/>
                    <a:cs typeface="Quantico"/>
                    <a:sym typeface="Quantico"/>
                  </a:rPr>
                  <a:t> upit serveru</a:t>
                </a:r>
              </a:p>
            </p:txBody>
          </p:sp>
          <p:sp>
            <p:nvSpPr>
              <p:cNvPr id="446" name="Google Shape;446;p22"/>
              <p:cNvSpPr txBox="1"/>
              <p:nvPr/>
            </p:nvSpPr>
            <p:spPr>
              <a:xfrm>
                <a:off x="5772123" y="2120534"/>
                <a:ext cx="2658600" cy="54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l-PL" sz="12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Kako bih saznao tu informaciju</a:t>
                </a:r>
              </a:p>
            </p:txBody>
          </p:sp>
        </p:grpSp>
        <p:sp>
          <p:nvSpPr>
            <p:cNvPr id="447" name="Google Shape;447;p22"/>
            <p:cNvSpPr txBox="1"/>
            <p:nvPr/>
          </p:nvSpPr>
          <p:spPr>
            <a:xfrm>
              <a:off x="4215419" y="2789213"/>
              <a:ext cx="713068" cy="6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{02</a:t>
              </a:r>
              <a:r>
                <a:rPr lang="en" sz="3000">
                  <a:solidFill>
                    <a:schemeClr val="accent1"/>
                  </a:solidFill>
                  <a:latin typeface="Quantico"/>
                  <a:ea typeface="Quantico"/>
                  <a:cs typeface="Quantico"/>
                  <a:sym typeface="Quantico"/>
                </a:rPr>
                <a:t>}</a:t>
              </a:r>
              <a:endParaRPr sz="3000"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</p:grpSp>
      <p:grpSp>
        <p:nvGrpSpPr>
          <p:cNvPr id="448" name="Google Shape;448;p22"/>
          <p:cNvGrpSpPr/>
          <p:nvPr/>
        </p:nvGrpSpPr>
        <p:grpSpPr>
          <a:xfrm>
            <a:off x="6041089" y="2676421"/>
            <a:ext cx="2560311" cy="1994237"/>
            <a:chOff x="5617015" y="2796829"/>
            <a:chExt cx="1825394" cy="1994237"/>
          </a:xfrm>
        </p:grpSpPr>
        <p:grpSp>
          <p:nvGrpSpPr>
            <p:cNvPr id="449" name="Google Shape;449;p22"/>
            <p:cNvGrpSpPr/>
            <p:nvPr/>
          </p:nvGrpSpPr>
          <p:grpSpPr>
            <a:xfrm>
              <a:off x="5617015" y="3614611"/>
              <a:ext cx="1825394" cy="1176455"/>
              <a:chOff x="5772103" y="1492779"/>
              <a:chExt cx="2658600" cy="1176455"/>
            </a:xfrm>
          </p:grpSpPr>
          <p:sp>
            <p:nvSpPr>
              <p:cNvPr id="450" name="Google Shape;450;p22"/>
              <p:cNvSpPr txBox="1"/>
              <p:nvPr/>
            </p:nvSpPr>
            <p:spPr>
              <a:xfrm>
                <a:off x="5772103" y="1492779"/>
                <a:ext cx="2658600" cy="4504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sr-Latn-RS" sz="2200">
                    <a:solidFill>
                      <a:schemeClr val="dk1"/>
                    </a:solidFill>
                    <a:latin typeface="Quantico"/>
                    <a:ea typeface="Quantico"/>
                    <a:cs typeface="Quantico"/>
                    <a:sym typeface="Quantico"/>
                  </a:rPr>
                  <a:t>Odgovor servera</a:t>
                </a:r>
              </a:p>
            </p:txBody>
          </p:sp>
          <p:sp>
            <p:nvSpPr>
              <p:cNvPr id="451" name="Google Shape;451;p22"/>
              <p:cNvSpPr txBox="1"/>
              <p:nvPr/>
            </p:nvSpPr>
            <p:spPr>
              <a:xfrm>
                <a:off x="5772103" y="2120534"/>
                <a:ext cx="2658600" cy="54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sr-Latn-RS" sz="12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Obrada na strani servera i slanje odgovora</a:t>
                </a:r>
              </a:p>
            </p:txBody>
          </p:sp>
        </p:grpSp>
        <p:sp>
          <p:nvSpPr>
            <p:cNvPr id="452" name="Google Shape;452;p22"/>
            <p:cNvSpPr txBox="1"/>
            <p:nvPr/>
          </p:nvSpPr>
          <p:spPr>
            <a:xfrm>
              <a:off x="6173178" y="2796829"/>
              <a:ext cx="713068" cy="6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{03</a:t>
              </a:r>
              <a:r>
                <a:rPr lang="en" sz="3000">
                  <a:solidFill>
                    <a:schemeClr val="accent2"/>
                  </a:solidFill>
                  <a:latin typeface="Quantico"/>
                  <a:ea typeface="Quantico"/>
                  <a:cs typeface="Quantico"/>
                  <a:sym typeface="Quantico"/>
                </a:rPr>
                <a:t>}</a:t>
              </a:r>
              <a:endParaRPr sz="30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</p:grpSp>
      <p:cxnSp>
        <p:nvCxnSpPr>
          <p:cNvPr id="453" name="Google Shape;453;p22"/>
          <p:cNvCxnSpPr>
            <a:cxnSpLocks/>
            <a:stCxn id="454" idx="2"/>
            <a:endCxn id="442" idx="0"/>
          </p:cNvCxnSpPr>
          <p:nvPr/>
        </p:nvCxnSpPr>
        <p:spPr>
          <a:xfrm flipH="1">
            <a:off x="1798075" y="2334745"/>
            <a:ext cx="71" cy="33786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5" name="Google Shape;455;p22"/>
          <p:cNvCxnSpPr>
            <a:cxnSpLocks/>
            <a:stCxn id="442" idx="3"/>
            <a:endCxn id="447" idx="1"/>
          </p:cNvCxnSpPr>
          <p:nvPr/>
        </p:nvCxnSpPr>
        <p:spPr>
          <a:xfrm flipV="1">
            <a:off x="2298075" y="2985005"/>
            <a:ext cx="1761554" cy="380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22"/>
          <p:cNvCxnSpPr>
            <a:cxnSpLocks/>
            <a:stCxn id="447" idx="3"/>
            <a:endCxn id="452" idx="1"/>
          </p:cNvCxnSpPr>
          <p:nvPr/>
        </p:nvCxnSpPr>
        <p:spPr>
          <a:xfrm>
            <a:off x="5059783" y="2985005"/>
            <a:ext cx="1761384" cy="761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57" name="Google Shape;457;p22"/>
          <p:cNvCxnSpPr>
            <a:cxnSpLocks/>
            <a:stCxn id="458" idx="2"/>
            <a:endCxn id="452" idx="0"/>
          </p:cNvCxnSpPr>
          <p:nvPr/>
        </p:nvCxnSpPr>
        <p:spPr>
          <a:xfrm flipH="1">
            <a:off x="7321244" y="2334745"/>
            <a:ext cx="1399" cy="34167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459" name="Google Shape;459;p22"/>
          <p:cNvCxnSpPr>
            <a:cxnSpLocks/>
          </p:cNvCxnSpPr>
          <p:nvPr/>
        </p:nvCxnSpPr>
        <p:spPr>
          <a:xfrm>
            <a:off x="1798075" y="3250063"/>
            <a:ext cx="154" cy="18288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22"/>
          <p:cNvCxnSpPr>
            <a:cxnSpLocks/>
          </p:cNvCxnSpPr>
          <p:nvPr/>
        </p:nvCxnSpPr>
        <p:spPr>
          <a:xfrm>
            <a:off x="4559750" y="3250063"/>
            <a:ext cx="7" cy="18288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1" name="Google Shape;461;p22"/>
          <p:cNvCxnSpPr>
            <a:cxnSpLocks/>
          </p:cNvCxnSpPr>
          <p:nvPr/>
        </p:nvCxnSpPr>
        <p:spPr>
          <a:xfrm>
            <a:off x="7321267" y="3250063"/>
            <a:ext cx="2" cy="18288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2" name="Google Shape;462;p22"/>
          <p:cNvGrpSpPr/>
          <p:nvPr/>
        </p:nvGrpSpPr>
        <p:grpSpPr>
          <a:xfrm>
            <a:off x="1158143" y="1877545"/>
            <a:ext cx="6804502" cy="471607"/>
            <a:chOff x="2254931" y="1997953"/>
            <a:chExt cx="5901314" cy="471607"/>
          </a:xfrm>
        </p:grpSpPr>
        <p:sp>
          <p:nvSpPr>
            <p:cNvPr id="454" name="Google Shape;454;p22"/>
            <p:cNvSpPr txBox="1"/>
            <p:nvPr/>
          </p:nvSpPr>
          <p:spPr>
            <a:xfrm>
              <a:off x="2254931" y="1997953"/>
              <a:ext cx="1110105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Problem</a:t>
              </a:r>
              <a:endPara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458" name="Google Shape;458;p22"/>
            <p:cNvSpPr txBox="1"/>
            <p:nvPr/>
          </p:nvSpPr>
          <p:spPr>
            <a:xfrm>
              <a:off x="7046140" y="1997953"/>
              <a:ext cx="1110105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Re</a:t>
              </a:r>
              <a:r>
                <a:rPr lang="sr-Latn-RS" sz="22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šenje</a:t>
              </a:r>
              <a:endPara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463" name="Google Shape;463;p22"/>
            <p:cNvSpPr txBox="1"/>
            <p:nvPr/>
          </p:nvSpPr>
          <p:spPr>
            <a:xfrm>
              <a:off x="4730997" y="2012360"/>
              <a:ext cx="948062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Proces</a:t>
              </a:r>
              <a:endPara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</p:grpSp>
      <p:cxnSp>
        <p:nvCxnSpPr>
          <p:cNvPr id="464" name="Google Shape;464;p22"/>
          <p:cNvCxnSpPr>
            <a:cxnSpLocks/>
            <a:stCxn id="454" idx="3"/>
            <a:endCxn id="463" idx="1"/>
          </p:cNvCxnSpPr>
          <p:nvPr/>
        </p:nvCxnSpPr>
        <p:spPr>
          <a:xfrm>
            <a:off x="2438148" y="2106145"/>
            <a:ext cx="1575019" cy="1440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22"/>
          <p:cNvCxnSpPr>
            <a:cxnSpLocks/>
            <a:stCxn id="463" idx="3"/>
            <a:endCxn id="458" idx="1"/>
          </p:cNvCxnSpPr>
          <p:nvPr/>
        </p:nvCxnSpPr>
        <p:spPr>
          <a:xfrm flipV="1">
            <a:off x="5106329" y="2106145"/>
            <a:ext cx="1576311" cy="1440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8B351C7-0B53-D5DF-3683-BF8F0C178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654" y="1293298"/>
            <a:ext cx="573230" cy="576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F6D1A8B-D08B-9907-F102-BA8EE3DE5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997" y="1224590"/>
            <a:ext cx="713417" cy="7134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9E58FB-3C11-5E07-554B-A20E8AEA898E}"/>
              </a:ext>
            </a:extLst>
          </p:cNvPr>
          <p:cNvSpPr txBox="1"/>
          <p:nvPr/>
        </p:nvSpPr>
        <p:spPr>
          <a:xfrm rot="5400000">
            <a:off x="1788746" y="3680574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chemeClr val="tx1"/>
                </a:solidFill>
                <a:latin typeface="Quantico" panose="020B0604020202020204" charset="0"/>
              </a:rPr>
              <a:t>‘</a:t>
            </a:r>
          </a:p>
        </p:txBody>
      </p:sp>
    </p:spTree>
    <p:extLst>
      <p:ext uri="{BB962C8B-B14F-4D97-AF65-F5344CB8AC3E}">
        <p14:creationId xmlns:p14="http://schemas.microsoft.com/office/powerpoint/2010/main" val="174584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4000" fill="hold" nodeType="afterEffect">
                                  <p:stCondLst>
                                    <p:cond delay="800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2;p16">
            <a:extLst>
              <a:ext uri="{FF2B5EF4-FFF2-40B4-BE49-F238E27FC236}">
                <a16:creationId xmlns:a16="http://schemas.microsoft.com/office/drawing/2014/main" id="{72C0C63F-AF09-C8E8-C631-671F1EF65412}"/>
              </a:ext>
            </a:extLst>
          </p:cNvPr>
          <p:cNvSpPr txBox="1">
            <a:spLocks/>
          </p:cNvSpPr>
          <p:nvPr/>
        </p:nvSpPr>
        <p:spPr>
          <a:xfrm>
            <a:off x="2518712" y="1735896"/>
            <a:ext cx="4106576" cy="1671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3600" b="0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algn="l"/>
            <a:r>
              <a:rPr lang="en-US" sz="11500">
                <a:solidFill>
                  <a:schemeClr val="tx1"/>
                </a:solidFill>
              </a:rPr>
              <a:t>React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75D809-1247-AB10-C885-8247F3DB8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392" y="671364"/>
            <a:ext cx="1789808" cy="155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745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</a:t>
            </a:r>
            <a:r>
              <a:rPr lang="sr-Latn-RS"/>
              <a:t>Websocket</a:t>
            </a:r>
            <a:endParaRPr/>
          </a:p>
        </p:txBody>
      </p:sp>
      <p:grpSp>
        <p:nvGrpSpPr>
          <p:cNvPr id="435" name="Google Shape;435;p22"/>
          <p:cNvGrpSpPr/>
          <p:nvPr/>
        </p:nvGrpSpPr>
        <p:grpSpPr>
          <a:xfrm>
            <a:off x="1598752" y="1381278"/>
            <a:ext cx="398645" cy="400040"/>
            <a:chOff x="5779408" y="3699191"/>
            <a:chExt cx="317645" cy="318757"/>
          </a:xfrm>
        </p:grpSpPr>
        <p:sp>
          <p:nvSpPr>
            <p:cNvPr id="436" name="Google Shape;436;p22"/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Google Shape;438;p22"/>
          <p:cNvGrpSpPr/>
          <p:nvPr/>
        </p:nvGrpSpPr>
        <p:grpSpPr>
          <a:xfrm>
            <a:off x="518069" y="2672613"/>
            <a:ext cx="2560320" cy="1998046"/>
            <a:chOff x="1360084" y="2793021"/>
            <a:chExt cx="2508534" cy="1998046"/>
          </a:xfrm>
        </p:grpSpPr>
        <p:grpSp>
          <p:nvGrpSpPr>
            <p:cNvPr id="439" name="Google Shape;439;p22"/>
            <p:cNvGrpSpPr/>
            <p:nvPr/>
          </p:nvGrpSpPr>
          <p:grpSpPr>
            <a:xfrm>
              <a:off x="1360084" y="3616661"/>
              <a:ext cx="2508534" cy="1174406"/>
              <a:chOff x="5274819" y="1494829"/>
              <a:chExt cx="3653559" cy="1174406"/>
            </a:xfrm>
          </p:grpSpPr>
          <p:sp>
            <p:nvSpPr>
              <p:cNvPr id="440" name="Google Shape;440;p22"/>
              <p:cNvSpPr txBox="1"/>
              <p:nvPr/>
            </p:nvSpPr>
            <p:spPr>
              <a:xfrm>
                <a:off x="5274819" y="1494829"/>
                <a:ext cx="3653559" cy="7189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sr-Latn-RS" sz="2200">
                    <a:solidFill>
                      <a:schemeClr val="dk1"/>
                    </a:solidFill>
                    <a:latin typeface="Quantico"/>
                    <a:ea typeface="Quantico"/>
                    <a:cs typeface="Quantico"/>
                    <a:sym typeface="Quantico"/>
                  </a:rPr>
                  <a:t>Da li ima novih doga</a:t>
                </a:r>
                <a:r>
                  <a:rPr lang="en-US" sz="2200">
                    <a:solidFill>
                      <a:schemeClr val="dk1"/>
                    </a:solidFill>
                    <a:latin typeface="Quantico"/>
                    <a:ea typeface="Quantico"/>
                    <a:cs typeface="Quantico"/>
                    <a:sym typeface="Quantico"/>
                  </a:rPr>
                  <a:t>d</a:t>
                </a:r>
                <a:r>
                  <a:rPr lang="sr-Latn-RS" sz="2200">
                    <a:solidFill>
                      <a:schemeClr val="dk1"/>
                    </a:solidFill>
                    <a:latin typeface="Quantico"/>
                    <a:ea typeface="Quantico"/>
                    <a:cs typeface="Quantico"/>
                    <a:sym typeface="Quantico"/>
                  </a:rPr>
                  <a:t>aja</a:t>
                </a:r>
                <a:endParaRPr sz="22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endParaRPr>
              </a:p>
            </p:txBody>
          </p:sp>
          <p:sp>
            <p:nvSpPr>
              <p:cNvPr id="441" name="Google Shape;441;p22"/>
              <p:cNvSpPr txBox="1"/>
              <p:nvPr/>
            </p:nvSpPr>
            <p:spPr>
              <a:xfrm>
                <a:off x="5772125" y="2120535"/>
                <a:ext cx="2658599" cy="54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sr-Latn-RS" sz="12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Nova poruka, novo obaveštenje...</a:t>
                </a:r>
                <a:endParaRPr sz="12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endParaRPr>
              </a:p>
            </p:txBody>
          </p:sp>
        </p:grpSp>
        <p:sp>
          <p:nvSpPr>
            <p:cNvPr id="442" name="Google Shape;442;p22"/>
            <p:cNvSpPr txBox="1"/>
            <p:nvPr/>
          </p:nvSpPr>
          <p:spPr>
            <a:xfrm>
              <a:off x="2124313" y="2793021"/>
              <a:ext cx="979774" cy="6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{01</a:t>
              </a:r>
              <a:r>
                <a:rPr lang="en" sz="3000">
                  <a:solidFill>
                    <a:schemeClr val="lt2"/>
                  </a:solidFill>
                  <a:latin typeface="Quantico"/>
                  <a:ea typeface="Quantico"/>
                  <a:cs typeface="Quantico"/>
                  <a:sym typeface="Quantico"/>
                </a:rPr>
                <a:t>}</a:t>
              </a:r>
              <a:endParaRPr sz="30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</p:grpSp>
      <p:grpSp>
        <p:nvGrpSpPr>
          <p:cNvPr id="443" name="Google Shape;443;p22"/>
          <p:cNvGrpSpPr/>
          <p:nvPr/>
        </p:nvGrpSpPr>
        <p:grpSpPr>
          <a:xfrm>
            <a:off x="3279589" y="2668805"/>
            <a:ext cx="2560321" cy="2001853"/>
            <a:chOff x="3659283" y="2789213"/>
            <a:chExt cx="1825401" cy="2001853"/>
          </a:xfrm>
        </p:grpSpPr>
        <p:grpSp>
          <p:nvGrpSpPr>
            <p:cNvPr id="444" name="Google Shape;444;p22"/>
            <p:cNvGrpSpPr/>
            <p:nvPr/>
          </p:nvGrpSpPr>
          <p:grpSpPr>
            <a:xfrm>
              <a:off x="3659283" y="3616661"/>
              <a:ext cx="1825401" cy="1174405"/>
              <a:chOff x="5772123" y="1494829"/>
              <a:chExt cx="2658609" cy="1174405"/>
            </a:xfrm>
          </p:grpSpPr>
          <p:sp>
            <p:nvSpPr>
              <p:cNvPr id="445" name="Google Shape;445;p22"/>
              <p:cNvSpPr txBox="1"/>
              <p:nvPr/>
            </p:nvSpPr>
            <p:spPr>
              <a:xfrm>
                <a:off x="5772132" y="1494829"/>
                <a:ext cx="2658600" cy="7148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sr-Latn-RS" sz="2200">
                    <a:solidFill>
                      <a:schemeClr val="dk1"/>
                    </a:solidFill>
                    <a:latin typeface="Quantico"/>
                    <a:ea typeface="Quantico"/>
                    <a:cs typeface="Quantico"/>
                    <a:sym typeface="Quantico"/>
                  </a:rPr>
                  <a:t>Povezan</a:t>
                </a:r>
                <a:r>
                  <a:rPr lang="en-US" sz="2200">
                    <a:solidFill>
                      <a:schemeClr val="dk1"/>
                    </a:solidFill>
                    <a:latin typeface="Quantico"/>
                    <a:ea typeface="Quantico"/>
                    <a:cs typeface="Quantico"/>
                    <a:sym typeface="Quantico"/>
                  </a:rPr>
                  <a:t>ost </a:t>
                </a:r>
                <a:r>
                  <a:rPr lang="sr-Latn-RS" sz="2200">
                    <a:solidFill>
                      <a:schemeClr val="dk1"/>
                    </a:solidFill>
                    <a:latin typeface="Quantico"/>
                    <a:ea typeface="Quantico"/>
                    <a:cs typeface="Quantico"/>
                    <a:sym typeface="Quantico"/>
                  </a:rPr>
                  <a:t>na Websocket kanal</a:t>
                </a:r>
              </a:p>
            </p:txBody>
          </p:sp>
          <p:sp>
            <p:nvSpPr>
              <p:cNvPr id="446" name="Google Shape;446;p22"/>
              <p:cNvSpPr txBox="1"/>
              <p:nvPr/>
            </p:nvSpPr>
            <p:spPr>
              <a:xfrm>
                <a:off x="5772123" y="2120534"/>
                <a:ext cx="2658600" cy="54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sr-Latn-RS" sz="12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Imam otvoren kanal za primanje ovakvih zahteva</a:t>
                </a:r>
                <a:endParaRPr sz="12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endParaRPr>
              </a:p>
            </p:txBody>
          </p:sp>
        </p:grpSp>
        <p:sp>
          <p:nvSpPr>
            <p:cNvPr id="447" name="Google Shape;447;p22"/>
            <p:cNvSpPr txBox="1"/>
            <p:nvPr/>
          </p:nvSpPr>
          <p:spPr>
            <a:xfrm>
              <a:off x="4215419" y="2789213"/>
              <a:ext cx="713068" cy="6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{02</a:t>
              </a:r>
              <a:r>
                <a:rPr lang="en" sz="3000">
                  <a:solidFill>
                    <a:schemeClr val="accent1"/>
                  </a:solidFill>
                  <a:latin typeface="Quantico"/>
                  <a:ea typeface="Quantico"/>
                  <a:cs typeface="Quantico"/>
                  <a:sym typeface="Quantico"/>
                </a:rPr>
                <a:t>}</a:t>
              </a:r>
              <a:endParaRPr sz="3000"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</p:grpSp>
      <p:grpSp>
        <p:nvGrpSpPr>
          <p:cNvPr id="448" name="Google Shape;448;p22"/>
          <p:cNvGrpSpPr/>
          <p:nvPr/>
        </p:nvGrpSpPr>
        <p:grpSpPr>
          <a:xfrm>
            <a:off x="6041089" y="2676421"/>
            <a:ext cx="2560311" cy="1994237"/>
            <a:chOff x="5617015" y="2796829"/>
            <a:chExt cx="1825394" cy="1994237"/>
          </a:xfrm>
        </p:grpSpPr>
        <p:grpSp>
          <p:nvGrpSpPr>
            <p:cNvPr id="449" name="Google Shape;449;p22"/>
            <p:cNvGrpSpPr/>
            <p:nvPr/>
          </p:nvGrpSpPr>
          <p:grpSpPr>
            <a:xfrm>
              <a:off x="5617015" y="3614611"/>
              <a:ext cx="1825394" cy="1176455"/>
              <a:chOff x="5772103" y="1492779"/>
              <a:chExt cx="2658600" cy="1176455"/>
            </a:xfrm>
          </p:grpSpPr>
          <p:sp>
            <p:nvSpPr>
              <p:cNvPr id="450" name="Google Shape;450;p22"/>
              <p:cNvSpPr txBox="1"/>
              <p:nvPr/>
            </p:nvSpPr>
            <p:spPr>
              <a:xfrm>
                <a:off x="5772103" y="1492779"/>
                <a:ext cx="2658600" cy="7189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sz="2200">
                    <a:solidFill>
                      <a:schemeClr val="dk1"/>
                    </a:solidFill>
                    <a:latin typeface="Quantico"/>
                    <a:ea typeface="Quantico"/>
                    <a:cs typeface="Quantico"/>
                    <a:sym typeface="Quantico"/>
                  </a:rPr>
                  <a:t>Server ce sam poslati odgovor</a:t>
                </a:r>
              </a:p>
            </p:txBody>
          </p:sp>
          <p:sp>
            <p:nvSpPr>
              <p:cNvPr id="451" name="Google Shape;451;p22"/>
              <p:cNvSpPr txBox="1"/>
              <p:nvPr/>
            </p:nvSpPr>
            <p:spPr>
              <a:xfrm>
                <a:off x="5772103" y="2120534"/>
                <a:ext cx="2658600" cy="54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sr-Latn-RS" sz="12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Slanje informacija zainteresovanom korisniku</a:t>
                </a:r>
                <a:endParaRPr sz="12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endParaRPr>
              </a:p>
            </p:txBody>
          </p:sp>
        </p:grpSp>
        <p:sp>
          <p:nvSpPr>
            <p:cNvPr id="452" name="Google Shape;452;p22"/>
            <p:cNvSpPr txBox="1"/>
            <p:nvPr/>
          </p:nvSpPr>
          <p:spPr>
            <a:xfrm>
              <a:off x="6173178" y="2796829"/>
              <a:ext cx="713068" cy="6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{03</a:t>
              </a:r>
              <a:r>
                <a:rPr lang="en" sz="3000">
                  <a:solidFill>
                    <a:schemeClr val="accent2"/>
                  </a:solidFill>
                  <a:latin typeface="Quantico"/>
                  <a:ea typeface="Quantico"/>
                  <a:cs typeface="Quantico"/>
                  <a:sym typeface="Quantico"/>
                </a:rPr>
                <a:t>}</a:t>
              </a:r>
              <a:endParaRPr sz="30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</p:grpSp>
      <p:cxnSp>
        <p:nvCxnSpPr>
          <p:cNvPr id="453" name="Google Shape;453;p22"/>
          <p:cNvCxnSpPr>
            <a:cxnSpLocks/>
            <a:stCxn id="454" idx="2"/>
            <a:endCxn id="442" idx="0"/>
          </p:cNvCxnSpPr>
          <p:nvPr/>
        </p:nvCxnSpPr>
        <p:spPr>
          <a:xfrm flipH="1">
            <a:off x="1798075" y="2334745"/>
            <a:ext cx="71" cy="33786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5" name="Google Shape;455;p22"/>
          <p:cNvCxnSpPr>
            <a:cxnSpLocks/>
            <a:stCxn id="442" idx="3"/>
            <a:endCxn id="447" idx="1"/>
          </p:cNvCxnSpPr>
          <p:nvPr/>
        </p:nvCxnSpPr>
        <p:spPr>
          <a:xfrm flipV="1">
            <a:off x="2298075" y="2985005"/>
            <a:ext cx="1761554" cy="380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22"/>
          <p:cNvCxnSpPr>
            <a:cxnSpLocks/>
            <a:stCxn id="447" idx="3"/>
            <a:endCxn id="452" idx="1"/>
          </p:cNvCxnSpPr>
          <p:nvPr/>
        </p:nvCxnSpPr>
        <p:spPr>
          <a:xfrm>
            <a:off x="5059783" y="2985005"/>
            <a:ext cx="1761384" cy="761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57" name="Google Shape;457;p22"/>
          <p:cNvCxnSpPr>
            <a:cxnSpLocks/>
            <a:stCxn id="458" idx="2"/>
            <a:endCxn id="452" idx="0"/>
          </p:cNvCxnSpPr>
          <p:nvPr/>
        </p:nvCxnSpPr>
        <p:spPr>
          <a:xfrm flipH="1">
            <a:off x="7321244" y="2334745"/>
            <a:ext cx="1399" cy="34167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459" name="Google Shape;459;p22"/>
          <p:cNvCxnSpPr>
            <a:cxnSpLocks/>
          </p:cNvCxnSpPr>
          <p:nvPr/>
        </p:nvCxnSpPr>
        <p:spPr>
          <a:xfrm>
            <a:off x="1798075" y="3250063"/>
            <a:ext cx="154" cy="18288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22"/>
          <p:cNvCxnSpPr>
            <a:cxnSpLocks/>
          </p:cNvCxnSpPr>
          <p:nvPr/>
        </p:nvCxnSpPr>
        <p:spPr>
          <a:xfrm>
            <a:off x="4559750" y="3250063"/>
            <a:ext cx="7" cy="18288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1" name="Google Shape;461;p22"/>
          <p:cNvCxnSpPr>
            <a:cxnSpLocks/>
          </p:cNvCxnSpPr>
          <p:nvPr/>
        </p:nvCxnSpPr>
        <p:spPr>
          <a:xfrm>
            <a:off x="7321267" y="3250063"/>
            <a:ext cx="2" cy="18288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2" name="Google Shape;462;p22"/>
          <p:cNvGrpSpPr/>
          <p:nvPr/>
        </p:nvGrpSpPr>
        <p:grpSpPr>
          <a:xfrm>
            <a:off x="1158143" y="1877545"/>
            <a:ext cx="6804502" cy="471607"/>
            <a:chOff x="2254931" y="1997953"/>
            <a:chExt cx="5901314" cy="471607"/>
          </a:xfrm>
        </p:grpSpPr>
        <p:sp>
          <p:nvSpPr>
            <p:cNvPr id="454" name="Google Shape;454;p22"/>
            <p:cNvSpPr txBox="1"/>
            <p:nvPr/>
          </p:nvSpPr>
          <p:spPr>
            <a:xfrm>
              <a:off x="2254931" y="1997953"/>
              <a:ext cx="1110105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Problem</a:t>
              </a:r>
              <a:endPara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458" name="Google Shape;458;p22"/>
            <p:cNvSpPr txBox="1"/>
            <p:nvPr/>
          </p:nvSpPr>
          <p:spPr>
            <a:xfrm>
              <a:off x="7046140" y="1997953"/>
              <a:ext cx="1110105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Re</a:t>
              </a:r>
              <a:r>
                <a:rPr lang="sr-Latn-RS" sz="22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šenje</a:t>
              </a:r>
              <a:endPara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463" name="Google Shape;463;p22"/>
            <p:cNvSpPr txBox="1"/>
            <p:nvPr/>
          </p:nvSpPr>
          <p:spPr>
            <a:xfrm>
              <a:off x="4730997" y="2012360"/>
              <a:ext cx="948062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Proces</a:t>
              </a:r>
              <a:endPara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</p:grpSp>
      <p:cxnSp>
        <p:nvCxnSpPr>
          <p:cNvPr id="464" name="Google Shape;464;p22"/>
          <p:cNvCxnSpPr>
            <a:cxnSpLocks/>
            <a:stCxn id="454" idx="3"/>
            <a:endCxn id="463" idx="1"/>
          </p:cNvCxnSpPr>
          <p:nvPr/>
        </p:nvCxnSpPr>
        <p:spPr>
          <a:xfrm>
            <a:off x="2438148" y="2106145"/>
            <a:ext cx="1575019" cy="1440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22"/>
          <p:cNvCxnSpPr>
            <a:cxnSpLocks/>
            <a:stCxn id="463" idx="3"/>
            <a:endCxn id="458" idx="1"/>
          </p:cNvCxnSpPr>
          <p:nvPr/>
        </p:nvCxnSpPr>
        <p:spPr>
          <a:xfrm flipV="1">
            <a:off x="5106329" y="2106145"/>
            <a:ext cx="1576311" cy="1440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2" name="Google Shape;432;p22">
            <a:extLst>
              <a:ext uri="{FF2B5EF4-FFF2-40B4-BE49-F238E27FC236}">
                <a16:creationId xmlns:a16="http://schemas.microsoft.com/office/drawing/2014/main" id="{5281699D-660D-8632-E4B0-2CD206390205}"/>
              </a:ext>
            </a:extLst>
          </p:cNvPr>
          <p:cNvGrpSpPr/>
          <p:nvPr/>
        </p:nvGrpSpPr>
        <p:grpSpPr>
          <a:xfrm>
            <a:off x="7097736" y="1414615"/>
            <a:ext cx="447026" cy="333366"/>
            <a:chOff x="5216456" y="3725484"/>
            <a:chExt cx="356196" cy="265631"/>
          </a:xfrm>
        </p:grpSpPr>
        <p:sp>
          <p:nvSpPr>
            <p:cNvPr id="3" name="Google Shape;433;p22">
              <a:extLst>
                <a:ext uri="{FF2B5EF4-FFF2-40B4-BE49-F238E27FC236}">
                  <a16:creationId xmlns:a16="http://schemas.microsoft.com/office/drawing/2014/main" id="{265A5356-B520-EEFF-A8E6-68081B48E6CA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34;p22">
              <a:extLst>
                <a:ext uri="{FF2B5EF4-FFF2-40B4-BE49-F238E27FC236}">
                  <a16:creationId xmlns:a16="http://schemas.microsoft.com/office/drawing/2014/main" id="{1DCFB2E2-D679-669B-B3D6-3C434C0C289A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BD9C9B2-1328-CDBB-3FC5-6E0CA6EB3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997" y="1224590"/>
            <a:ext cx="713417" cy="7134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79C4D2-BE73-C20A-69C9-5B5F1473262F}"/>
              </a:ext>
            </a:extLst>
          </p:cNvPr>
          <p:cNvSpPr txBox="1"/>
          <p:nvPr/>
        </p:nvSpPr>
        <p:spPr>
          <a:xfrm rot="1333734">
            <a:off x="7287251" y="3396283"/>
            <a:ext cx="243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/>
                </a:solidFill>
                <a:latin typeface="Quantico" panose="020B0604020202020204" charset="0"/>
              </a:rPr>
              <a:t>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2BBF08-3C26-F30C-A28F-916F0526E2F6}"/>
              </a:ext>
            </a:extLst>
          </p:cNvPr>
          <p:cNvSpPr txBox="1"/>
          <p:nvPr/>
        </p:nvSpPr>
        <p:spPr>
          <a:xfrm rot="5400000">
            <a:off x="1788746" y="3680574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chemeClr val="tx1"/>
                </a:solidFill>
                <a:latin typeface="Quantico" panose="020B0604020202020204" charset="0"/>
              </a:rPr>
              <a:t>‘</a:t>
            </a:r>
          </a:p>
        </p:txBody>
      </p:sp>
    </p:spTree>
    <p:extLst>
      <p:ext uri="{BB962C8B-B14F-4D97-AF65-F5344CB8AC3E}">
        <p14:creationId xmlns:p14="http://schemas.microsoft.com/office/powerpoint/2010/main" val="683545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4000" fill="hold" nodeType="after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2"/>
          <p:cNvSpPr txBox="1">
            <a:spLocks noGrp="1"/>
          </p:cNvSpPr>
          <p:nvPr>
            <p:ph type="title"/>
          </p:nvPr>
        </p:nvSpPr>
        <p:spPr>
          <a:xfrm>
            <a:off x="511200" y="207310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1DAEF"/>
                </a:solidFill>
              </a:rPr>
              <a:t>&lt;/</a:t>
            </a:r>
            <a:r>
              <a:rPr lang="sr-Latn-RS"/>
              <a:t>Websocket</a:t>
            </a: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6B7225-8C8C-B342-7F2B-2742E0A116C1}"/>
              </a:ext>
            </a:extLst>
          </p:cNvPr>
          <p:cNvSpPr txBox="1"/>
          <p:nvPr/>
        </p:nvSpPr>
        <p:spPr>
          <a:xfrm>
            <a:off x="3304800" y="50400"/>
            <a:ext cx="5839200" cy="506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sz="8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SubscribeMessage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'joinRoom'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handleJoinRoom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(@</a:t>
            </a:r>
            <a:r>
              <a:rPr lang="en-US" sz="8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MessageBody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8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any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@</a:t>
            </a:r>
            <a:r>
              <a:rPr lang="en-US" sz="8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ConnectedSocket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sz="8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Socket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5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socketsInRoom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sockets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adapter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rooms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room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5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numUsers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5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socketsInRoom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5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socketsInRoom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5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room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room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8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emit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'joinedRoom'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numUsers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sz="8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SubscribeMessage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'leaveRoom'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handleLeaveRoom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(@</a:t>
            </a:r>
            <a:r>
              <a:rPr lang="en-US" sz="8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MessageBody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8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any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@</a:t>
            </a:r>
            <a:r>
              <a:rPr lang="en-US" sz="8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ConnectedSocket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sz="8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Socket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leave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room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room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8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emit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'leftRoom'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sz="8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SubscribeMessage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'chatMessage'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handleChatMessage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(@</a:t>
            </a:r>
            <a:r>
              <a:rPr lang="en-US" sz="8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MessageBody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messageDto</a:t>
            </a:r>
            <a:r>
              <a:rPr lang="en-US" sz="8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any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@</a:t>
            </a:r>
            <a:r>
              <a:rPr lang="en-US" sz="8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ConnectedSocket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sz="8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Socket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5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newMessage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5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chat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5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chatRepository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findOne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where: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messageDto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chatId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});</a:t>
            </a:r>
          </a:p>
          <a:p>
            <a:b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5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chat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seen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5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chatRepository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5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chat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5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newMessage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messageDto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5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newMessage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messageDto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5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newMessage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senderId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messageDto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senderId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5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newMessage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chat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5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chat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5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messageRepository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5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newMessage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</a:t>
            </a:r>
            <a:r>
              <a:rPr lang="en-US" sz="8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MessageDto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chatId: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messageDto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chatId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date: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messageDto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seen: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messageDto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seen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senderId: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messageDto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senderId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messageDto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b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5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room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messageDto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room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5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5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room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8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emit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'newMessage'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23664346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B5D"/>
                </a:solidFill>
              </a:rPr>
              <a:t>&lt;/</a:t>
            </a:r>
            <a:r>
              <a:rPr lang="en"/>
              <a:t>Autentifikacija korisnika</a:t>
            </a:r>
            <a:endParaRPr/>
          </a:p>
        </p:txBody>
      </p:sp>
      <p:grpSp>
        <p:nvGrpSpPr>
          <p:cNvPr id="280" name="Google Shape;280;p20"/>
          <p:cNvGrpSpPr/>
          <p:nvPr/>
        </p:nvGrpSpPr>
        <p:grpSpPr>
          <a:xfrm>
            <a:off x="2714161" y="2116145"/>
            <a:ext cx="3715678" cy="1979858"/>
            <a:chOff x="233350" y="949250"/>
            <a:chExt cx="7137300" cy="3802300"/>
          </a:xfrm>
        </p:grpSpPr>
        <p:sp>
          <p:nvSpPr>
            <p:cNvPr id="281" name="Google Shape;281;p20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0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0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0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0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0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0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0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0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0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0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0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0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0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0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0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0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0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0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0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0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0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0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0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0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0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0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0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0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0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0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0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0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0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0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0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0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0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0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0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0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0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0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0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0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0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0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0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" name="Google Shape;332;p20"/>
          <p:cNvGrpSpPr/>
          <p:nvPr/>
        </p:nvGrpSpPr>
        <p:grpSpPr>
          <a:xfrm>
            <a:off x="713445" y="1797906"/>
            <a:ext cx="1757605" cy="933775"/>
            <a:chOff x="5772125" y="1552576"/>
            <a:chExt cx="2658607" cy="933775"/>
          </a:xfrm>
        </p:grpSpPr>
        <p:sp>
          <p:nvSpPr>
            <p:cNvPr id="333" name="Google Shape;333;p20"/>
            <p:cNvSpPr txBox="1"/>
            <p:nvPr/>
          </p:nvSpPr>
          <p:spPr>
            <a:xfrm>
              <a:off x="5772132" y="1552576"/>
              <a:ext cx="2658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Jenna Doe</a:t>
              </a:r>
              <a:endPara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334" name="Google Shape;334;p20"/>
            <p:cNvSpPr txBox="1"/>
            <p:nvPr/>
          </p:nvSpPr>
          <p:spPr>
            <a:xfrm>
              <a:off x="5772125" y="1937651"/>
              <a:ext cx="26586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U</a:t>
              </a:r>
              <a:r>
                <a:rPr lang="en" sz="12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sername: Jenna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P</a:t>
              </a:r>
              <a:r>
                <a:rPr lang="en" sz="12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assword: ******</a:t>
              </a:r>
              <a:endPara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335" name="Google Shape;335;p20"/>
          <p:cNvGrpSpPr/>
          <p:nvPr/>
        </p:nvGrpSpPr>
        <p:grpSpPr>
          <a:xfrm>
            <a:off x="713445" y="3504509"/>
            <a:ext cx="1757605" cy="933775"/>
            <a:chOff x="5772125" y="1552576"/>
            <a:chExt cx="2658607" cy="933775"/>
          </a:xfrm>
        </p:grpSpPr>
        <p:sp>
          <p:nvSpPr>
            <p:cNvPr id="336" name="Google Shape;336;p20"/>
            <p:cNvSpPr txBox="1"/>
            <p:nvPr/>
          </p:nvSpPr>
          <p:spPr>
            <a:xfrm>
              <a:off x="5772132" y="1552576"/>
              <a:ext cx="2658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Juan Jones</a:t>
              </a:r>
              <a:endPara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337" name="Google Shape;337;p20"/>
            <p:cNvSpPr txBox="1"/>
            <p:nvPr/>
          </p:nvSpPr>
          <p:spPr>
            <a:xfrm>
              <a:off x="5772125" y="1937651"/>
              <a:ext cx="26586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Username: Juan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Password: ******</a:t>
              </a:r>
            </a:p>
          </p:txBody>
        </p:sp>
      </p:grpSp>
      <p:grpSp>
        <p:nvGrpSpPr>
          <p:cNvPr id="338" name="Google Shape;338;p20"/>
          <p:cNvGrpSpPr/>
          <p:nvPr/>
        </p:nvGrpSpPr>
        <p:grpSpPr>
          <a:xfrm>
            <a:off x="6674087" y="1797906"/>
            <a:ext cx="1757605" cy="933775"/>
            <a:chOff x="5772125" y="1552576"/>
            <a:chExt cx="2658607" cy="933775"/>
          </a:xfrm>
        </p:grpSpPr>
        <p:sp>
          <p:nvSpPr>
            <p:cNvPr id="339" name="Google Shape;339;p20"/>
            <p:cNvSpPr txBox="1"/>
            <p:nvPr/>
          </p:nvSpPr>
          <p:spPr>
            <a:xfrm>
              <a:off x="5772132" y="1552576"/>
              <a:ext cx="2658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Kelly Smith</a:t>
              </a:r>
              <a:endPara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340" name="Google Shape;340;p20"/>
            <p:cNvSpPr txBox="1"/>
            <p:nvPr/>
          </p:nvSpPr>
          <p:spPr>
            <a:xfrm>
              <a:off x="5772125" y="1937651"/>
              <a:ext cx="26586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Username: Kelly</a:t>
              </a: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Password: ******</a:t>
              </a:r>
            </a:p>
          </p:txBody>
        </p:sp>
      </p:grpSp>
      <p:grpSp>
        <p:nvGrpSpPr>
          <p:cNvPr id="341" name="Google Shape;341;p20"/>
          <p:cNvGrpSpPr/>
          <p:nvPr/>
        </p:nvGrpSpPr>
        <p:grpSpPr>
          <a:xfrm>
            <a:off x="6674087" y="3504509"/>
            <a:ext cx="1757605" cy="933775"/>
            <a:chOff x="5772125" y="1552576"/>
            <a:chExt cx="2658607" cy="933775"/>
          </a:xfrm>
        </p:grpSpPr>
        <p:sp>
          <p:nvSpPr>
            <p:cNvPr id="342" name="Google Shape;342;p20"/>
            <p:cNvSpPr txBox="1"/>
            <p:nvPr/>
          </p:nvSpPr>
          <p:spPr>
            <a:xfrm>
              <a:off x="5772132" y="1552576"/>
              <a:ext cx="2658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John Martin</a:t>
              </a:r>
              <a:endPara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343" name="Google Shape;343;p20"/>
            <p:cNvSpPr txBox="1"/>
            <p:nvPr/>
          </p:nvSpPr>
          <p:spPr>
            <a:xfrm>
              <a:off x="5772125" y="1937651"/>
              <a:ext cx="26586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Username: John</a:t>
              </a: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Password: ******</a:t>
              </a:r>
            </a:p>
          </p:txBody>
        </p:sp>
      </p:grpSp>
      <p:sp>
        <p:nvSpPr>
          <p:cNvPr id="344" name="Google Shape;344;p20"/>
          <p:cNvSpPr/>
          <p:nvPr/>
        </p:nvSpPr>
        <p:spPr>
          <a:xfrm>
            <a:off x="3189600" y="2625800"/>
            <a:ext cx="162300" cy="16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0"/>
          <p:cNvSpPr/>
          <p:nvPr/>
        </p:nvSpPr>
        <p:spPr>
          <a:xfrm>
            <a:off x="3560300" y="3504500"/>
            <a:ext cx="162300" cy="162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0"/>
          <p:cNvSpPr/>
          <p:nvPr/>
        </p:nvSpPr>
        <p:spPr>
          <a:xfrm>
            <a:off x="4201325" y="2309175"/>
            <a:ext cx="162300" cy="162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0"/>
          <p:cNvSpPr/>
          <p:nvPr/>
        </p:nvSpPr>
        <p:spPr>
          <a:xfrm>
            <a:off x="5838600" y="3598925"/>
            <a:ext cx="162300" cy="16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8" name="Google Shape;348;p20"/>
          <p:cNvCxnSpPr>
            <a:endCxn id="344" idx="1"/>
          </p:cNvCxnSpPr>
          <p:nvPr/>
        </p:nvCxnSpPr>
        <p:spPr>
          <a:xfrm>
            <a:off x="2471100" y="2026550"/>
            <a:ext cx="718500" cy="680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20"/>
          <p:cNvCxnSpPr>
            <a:stCxn id="336" idx="3"/>
            <a:endCxn id="345" idx="1"/>
          </p:cNvCxnSpPr>
          <p:nvPr/>
        </p:nvCxnSpPr>
        <p:spPr>
          <a:xfrm rot="10800000" flipH="1">
            <a:off x="2471050" y="3585509"/>
            <a:ext cx="1089300" cy="1476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0" name="Google Shape;350;p20"/>
          <p:cNvCxnSpPr>
            <a:stCxn id="346" idx="3"/>
            <a:endCxn id="339" idx="1"/>
          </p:cNvCxnSpPr>
          <p:nvPr/>
        </p:nvCxnSpPr>
        <p:spPr>
          <a:xfrm rot="10800000" flipH="1">
            <a:off x="4363625" y="2026425"/>
            <a:ext cx="2310600" cy="3639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1" name="Google Shape;351;p20"/>
          <p:cNvCxnSpPr>
            <a:stCxn id="347" idx="3"/>
            <a:endCxn id="342" idx="1"/>
          </p:cNvCxnSpPr>
          <p:nvPr/>
        </p:nvCxnSpPr>
        <p:spPr>
          <a:xfrm>
            <a:off x="6000900" y="3680075"/>
            <a:ext cx="673200" cy="531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" grpId="0" animBg="1"/>
      <p:bldP spid="345" grpId="0" animBg="1"/>
      <p:bldP spid="346" grpId="0" animBg="1"/>
      <p:bldP spid="34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&lt;/</a:t>
            </a:r>
            <a:r>
              <a:rPr lang="en"/>
              <a:t>Hash-ovanje</a:t>
            </a:r>
            <a:r>
              <a:rPr lang="sr-Latn-RS"/>
              <a:t> šifara</a:t>
            </a:r>
            <a:r>
              <a:rPr lang="en-US"/>
              <a:t> - Bycript</a:t>
            </a:r>
            <a:endParaRPr dirty="0"/>
          </a:p>
        </p:txBody>
      </p:sp>
      <p:sp>
        <p:nvSpPr>
          <p:cNvPr id="487" name="Google Shape;487;p24"/>
          <p:cNvSpPr txBox="1"/>
          <p:nvPr/>
        </p:nvSpPr>
        <p:spPr>
          <a:xfrm>
            <a:off x="2679000" y="1436479"/>
            <a:ext cx="13362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{text</a:t>
            </a:r>
            <a:r>
              <a:rPr lang="en" sz="30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}</a:t>
            </a:r>
            <a:endParaRPr sz="3000"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489" name="Google Shape;489;p24"/>
          <p:cNvSpPr txBox="1"/>
          <p:nvPr/>
        </p:nvSpPr>
        <p:spPr>
          <a:xfrm>
            <a:off x="1" y="1419229"/>
            <a:ext cx="267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U</a:t>
            </a:r>
            <a:r>
              <a:rPr lang="en"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sername: Jenna</a:t>
            </a:r>
            <a:endParaRPr sz="220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490" name="Google Shape;490;p24"/>
          <p:cNvSpPr txBox="1"/>
          <p:nvPr/>
        </p:nvSpPr>
        <p:spPr>
          <a:xfrm>
            <a:off x="720000" y="1720429"/>
            <a:ext cx="1959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assword: jenna123</a:t>
            </a:r>
            <a:endParaRPr sz="1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92" name="Google Shape;492;p24"/>
          <p:cNvSpPr txBox="1"/>
          <p:nvPr/>
        </p:nvSpPr>
        <p:spPr>
          <a:xfrm>
            <a:off x="2679000" y="2278287"/>
            <a:ext cx="13362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{text</a:t>
            </a:r>
            <a:r>
              <a:rPr lang="en" sz="30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rPr>
              <a:t>}</a:t>
            </a:r>
            <a:endParaRPr sz="3000">
              <a:solidFill>
                <a:schemeClr val="accent2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494" name="Google Shape;494;p24"/>
          <p:cNvSpPr txBox="1"/>
          <p:nvPr/>
        </p:nvSpPr>
        <p:spPr>
          <a:xfrm>
            <a:off x="0" y="2261037"/>
            <a:ext cx="267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Username: Juan</a:t>
            </a:r>
            <a:endParaRPr sz="220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495" name="Google Shape;495;p24"/>
          <p:cNvSpPr txBox="1"/>
          <p:nvPr/>
        </p:nvSpPr>
        <p:spPr>
          <a:xfrm>
            <a:off x="720000" y="2562237"/>
            <a:ext cx="1959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Password: doedoe</a:t>
            </a:r>
            <a:endParaRPr sz="1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97" name="Google Shape;497;p24"/>
          <p:cNvSpPr txBox="1"/>
          <p:nvPr/>
        </p:nvSpPr>
        <p:spPr>
          <a:xfrm>
            <a:off x="2679000" y="3961904"/>
            <a:ext cx="13362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{text</a:t>
            </a:r>
            <a:r>
              <a:rPr lang="en" sz="30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}</a:t>
            </a:r>
            <a:endParaRPr sz="3000"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499" name="Google Shape;499;p24"/>
          <p:cNvSpPr txBox="1"/>
          <p:nvPr/>
        </p:nvSpPr>
        <p:spPr>
          <a:xfrm>
            <a:off x="0" y="3944654"/>
            <a:ext cx="267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Username: John</a:t>
            </a:r>
            <a:endParaRPr sz="220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500" name="Google Shape;500;p24"/>
          <p:cNvSpPr txBox="1"/>
          <p:nvPr/>
        </p:nvSpPr>
        <p:spPr>
          <a:xfrm>
            <a:off x="720000" y="4245854"/>
            <a:ext cx="1959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assword: martin123</a:t>
            </a:r>
            <a:endParaRPr sz="1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02" name="Google Shape;502;p24"/>
          <p:cNvSpPr txBox="1"/>
          <p:nvPr/>
        </p:nvSpPr>
        <p:spPr>
          <a:xfrm>
            <a:off x="2679000" y="3120096"/>
            <a:ext cx="13362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{text</a:t>
            </a:r>
            <a:r>
              <a:rPr lang="en" sz="3000"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rPr>
              <a:t>}</a:t>
            </a:r>
            <a:endParaRPr sz="3000">
              <a:solidFill>
                <a:schemeClr val="accen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504" name="Google Shape;504;p24"/>
          <p:cNvSpPr txBox="1"/>
          <p:nvPr/>
        </p:nvSpPr>
        <p:spPr>
          <a:xfrm>
            <a:off x="0" y="3102846"/>
            <a:ext cx="267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U</a:t>
            </a:r>
            <a:r>
              <a:rPr lang="en"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sername: Kelly</a:t>
            </a:r>
            <a:endParaRPr sz="220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505" name="Google Shape;505;p24"/>
          <p:cNvSpPr txBox="1"/>
          <p:nvPr/>
        </p:nvSpPr>
        <p:spPr>
          <a:xfrm>
            <a:off x="227400" y="3404046"/>
            <a:ext cx="2451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Password: smithkelly</a:t>
            </a:r>
            <a:endParaRPr sz="1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07" name="Google Shape;507;p24"/>
          <p:cNvSpPr txBox="1"/>
          <p:nvPr/>
        </p:nvSpPr>
        <p:spPr>
          <a:xfrm flipH="1">
            <a:off x="5066453" y="1436479"/>
            <a:ext cx="1400472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{hash</a:t>
            </a:r>
            <a:r>
              <a:rPr lang="en" sz="3000" dirty="0"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rPr>
              <a:t>}</a:t>
            </a:r>
            <a:endParaRPr sz="3000" dirty="0">
              <a:solidFill>
                <a:schemeClr val="accen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509" name="Google Shape;509;p24"/>
          <p:cNvSpPr txBox="1"/>
          <p:nvPr/>
        </p:nvSpPr>
        <p:spPr>
          <a:xfrm flipH="1">
            <a:off x="6466924" y="1419229"/>
            <a:ext cx="261611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Username: Jenna</a:t>
            </a:r>
          </a:p>
        </p:txBody>
      </p:sp>
      <p:sp>
        <p:nvSpPr>
          <p:cNvPr id="510" name="Google Shape;510;p24"/>
          <p:cNvSpPr txBox="1"/>
          <p:nvPr/>
        </p:nvSpPr>
        <p:spPr>
          <a:xfrm flipH="1">
            <a:off x="6466925" y="1720429"/>
            <a:ext cx="2449674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Password: A1cv5Fd66Sc2</a:t>
            </a:r>
            <a:endParaRPr sz="1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12" name="Google Shape;512;p24"/>
          <p:cNvSpPr txBox="1"/>
          <p:nvPr/>
        </p:nvSpPr>
        <p:spPr>
          <a:xfrm flipH="1">
            <a:off x="5066453" y="2278287"/>
            <a:ext cx="1400472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{hash</a:t>
            </a:r>
            <a:r>
              <a:rPr lang="en" sz="30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}</a:t>
            </a:r>
            <a:endParaRPr sz="3000"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514" name="Google Shape;514;p24"/>
          <p:cNvSpPr txBox="1"/>
          <p:nvPr/>
        </p:nvSpPr>
        <p:spPr>
          <a:xfrm flipH="1">
            <a:off x="6466924" y="2261037"/>
            <a:ext cx="235195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Username: Juan</a:t>
            </a:r>
          </a:p>
        </p:txBody>
      </p:sp>
      <p:sp>
        <p:nvSpPr>
          <p:cNvPr id="515" name="Google Shape;515;p24"/>
          <p:cNvSpPr txBox="1"/>
          <p:nvPr/>
        </p:nvSpPr>
        <p:spPr>
          <a:xfrm flipH="1">
            <a:off x="6466925" y="2562237"/>
            <a:ext cx="2449674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assword: 05cc2DaasSd6</a:t>
            </a:r>
            <a:endParaRPr sz="1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17" name="Google Shape;517;p24"/>
          <p:cNvSpPr txBox="1"/>
          <p:nvPr/>
        </p:nvSpPr>
        <p:spPr>
          <a:xfrm flipH="1">
            <a:off x="5066453" y="3961904"/>
            <a:ext cx="1400472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{hash</a:t>
            </a:r>
            <a:r>
              <a:rPr lang="en" sz="3000"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rPr>
              <a:t>}</a:t>
            </a:r>
            <a:endParaRPr sz="3000">
              <a:solidFill>
                <a:schemeClr val="accen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519" name="Google Shape;519;p24"/>
          <p:cNvSpPr txBox="1"/>
          <p:nvPr/>
        </p:nvSpPr>
        <p:spPr>
          <a:xfrm flipH="1">
            <a:off x="6466925" y="3944654"/>
            <a:ext cx="244967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U</a:t>
            </a:r>
            <a:r>
              <a:rPr lang="en"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sername: John</a:t>
            </a:r>
            <a:endParaRPr sz="220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520" name="Google Shape;520;p24"/>
          <p:cNvSpPr txBox="1"/>
          <p:nvPr/>
        </p:nvSpPr>
        <p:spPr>
          <a:xfrm flipH="1">
            <a:off x="6466925" y="4245854"/>
            <a:ext cx="2616114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assword: ffcd051aSddf</a:t>
            </a:r>
            <a:endParaRPr sz="1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22" name="Google Shape;522;p24"/>
          <p:cNvSpPr txBox="1"/>
          <p:nvPr/>
        </p:nvSpPr>
        <p:spPr>
          <a:xfrm flipH="1">
            <a:off x="5066453" y="3120096"/>
            <a:ext cx="1400472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{hash</a:t>
            </a:r>
            <a:r>
              <a:rPr lang="en" sz="30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rPr>
              <a:t>}</a:t>
            </a:r>
            <a:endParaRPr sz="3000">
              <a:solidFill>
                <a:schemeClr val="accent2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524" name="Google Shape;524;p24"/>
          <p:cNvSpPr txBox="1"/>
          <p:nvPr/>
        </p:nvSpPr>
        <p:spPr>
          <a:xfrm flipH="1">
            <a:off x="6466924" y="3102846"/>
            <a:ext cx="24496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U</a:t>
            </a:r>
            <a:r>
              <a:rPr lang="en"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sername: Kelly</a:t>
            </a:r>
            <a:endParaRPr sz="220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525" name="Google Shape;525;p24"/>
          <p:cNvSpPr txBox="1"/>
          <p:nvPr/>
        </p:nvSpPr>
        <p:spPr>
          <a:xfrm flipH="1">
            <a:off x="6466925" y="3404046"/>
            <a:ext cx="2616114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asswrod: GfVVCcd665as</a:t>
            </a:r>
            <a:endParaRPr sz="1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526" name="Google Shape;526;p24"/>
          <p:cNvCxnSpPr>
            <a:cxnSpLocks/>
            <a:stCxn id="487" idx="3"/>
            <a:endCxn id="507" idx="3"/>
          </p:cNvCxnSpPr>
          <p:nvPr/>
        </p:nvCxnSpPr>
        <p:spPr>
          <a:xfrm>
            <a:off x="4015200" y="1752679"/>
            <a:ext cx="105125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8" name="Google Shape;528;p24"/>
          <p:cNvCxnSpPr>
            <a:cxnSpLocks/>
            <a:stCxn id="512" idx="3"/>
            <a:endCxn id="492" idx="3"/>
          </p:cNvCxnSpPr>
          <p:nvPr/>
        </p:nvCxnSpPr>
        <p:spPr>
          <a:xfrm flipH="1">
            <a:off x="4015200" y="2594487"/>
            <a:ext cx="105125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529" name="Google Shape;529;p24"/>
          <p:cNvCxnSpPr>
            <a:cxnSpLocks/>
            <a:stCxn id="522" idx="3"/>
            <a:endCxn id="502" idx="3"/>
          </p:cNvCxnSpPr>
          <p:nvPr/>
        </p:nvCxnSpPr>
        <p:spPr>
          <a:xfrm flipH="1">
            <a:off x="4015200" y="3436296"/>
            <a:ext cx="105125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530" name="Google Shape;530;p24"/>
          <p:cNvCxnSpPr>
            <a:cxnSpLocks/>
            <a:stCxn id="517" idx="3"/>
            <a:endCxn id="497" idx="3"/>
          </p:cNvCxnSpPr>
          <p:nvPr/>
        </p:nvCxnSpPr>
        <p:spPr>
          <a:xfrm flipH="1">
            <a:off x="4015200" y="4278104"/>
            <a:ext cx="105125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FC584D-0709-C91E-98CE-88CA2AA9A3AC}"/>
              </a:ext>
            </a:extLst>
          </p:cNvPr>
          <p:cNvCxnSpPr>
            <a:cxnSpLocks/>
          </p:cNvCxnSpPr>
          <p:nvPr/>
        </p:nvCxnSpPr>
        <p:spPr>
          <a:xfrm>
            <a:off x="2567093" y="2153920"/>
            <a:ext cx="39827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43EC3A-15E3-65A7-0658-F59CDC59591D}"/>
              </a:ext>
            </a:extLst>
          </p:cNvPr>
          <p:cNvCxnSpPr>
            <a:cxnSpLocks/>
          </p:cNvCxnSpPr>
          <p:nvPr/>
        </p:nvCxnSpPr>
        <p:spPr>
          <a:xfrm>
            <a:off x="2580640" y="2990427"/>
            <a:ext cx="39827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CF43119-EC74-9818-B87B-D9ACAE696504}"/>
              </a:ext>
            </a:extLst>
          </p:cNvPr>
          <p:cNvCxnSpPr>
            <a:cxnSpLocks/>
          </p:cNvCxnSpPr>
          <p:nvPr/>
        </p:nvCxnSpPr>
        <p:spPr>
          <a:xfrm>
            <a:off x="2580640" y="3857414"/>
            <a:ext cx="39827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0" grpId="0"/>
      <p:bldP spid="495" grpId="0"/>
      <p:bldP spid="500" grpId="0"/>
      <p:bldP spid="505" grpId="0"/>
      <p:bldP spid="510" grpId="0"/>
      <p:bldP spid="515" grpId="0"/>
      <p:bldP spid="520" grpId="0"/>
      <p:bldP spid="5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0F44F6-26E9-6151-793A-A32D2C18EA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405"/>
          <a:stretch/>
        </p:blipFill>
        <p:spPr>
          <a:xfrm>
            <a:off x="6020501" y="2845990"/>
            <a:ext cx="2959029" cy="1753445"/>
          </a:xfrm>
          <a:prstGeom prst="rect">
            <a:avLst/>
          </a:prstGeom>
        </p:spPr>
      </p:pic>
      <p:sp>
        <p:nvSpPr>
          <p:cNvPr id="2" name="Google Shape;102;p16">
            <a:extLst>
              <a:ext uri="{FF2B5EF4-FFF2-40B4-BE49-F238E27FC236}">
                <a16:creationId xmlns:a16="http://schemas.microsoft.com/office/drawing/2014/main" id="{8D079D8A-70F9-7E85-0088-ACD8D72F48B6}"/>
              </a:ext>
            </a:extLst>
          </p:cNvPr>
          <p:cNvSpPr txBox="1">
            <a:spLocks/>
          </p:cNvSpPr>
          <p:nvPr/>
        </p:nvSpPr>
        <p:spPr>
          <a:xfrm>
            <a:off x="2074791" y="1735896"/>
            <a:ext cx="4994417" cy="1671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3600" b="0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algn="l"/>
            <a:r>
              <a:rPr lang="en-US" sz="11500">
                <a:solidFill>
                  <a:schemeClr val="tx1"/>
                </a:solidFill>
              </a:rPr>
              <a:t>Docker</a:t>
            </a:r>
          </a:p>
        </p:txBody>
      </p:sp>
    </p:spTree>
    <p:extLst>
      <p:ext uri="{BB962C8B-B14F-4D97-AF65-F5344CB8AC3E}">
        <p14:creationId xmlns:p14="http://schemas.microsoft.com/office/powerpoint/2010/main" val="26518992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2;p16">
            <a:extLst>
              <a:ext uri="{FF2B5EF4-FFF2-40B4-BE49-F238E27FC236}">
                <a16:creationId xmlns:a16="http://schemas.microsoft.com/office/drawing/2014/main" id="{72C0C63F-AF09-C8E8-C631-671F1EF65412}"/>
              </a:ext>
            </a:extLst>
          </p:cNvPr>
          <p:cNvSpPr txBox="1">
            <a:spLocks/>
          </p:cNvSpPr>
          <p:nvPr/>
        </p:nvSpPr>
        <p:spPr>
          <a:xfrm>
            <a:off x="720000" y="515852"/>
            <a:ext cx="7704000" cy="9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3600" b="0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algn="l"/>
            <a:r>
              <a:rPr lang="en-US">
                <a:solidFill>
                  <a:srgbClr val="FFDB5D"/>
                </a:solidFill>
              </a:rPr>
              <a:t>&lt;/</a:t>
            </a:r>
            <a:r>
              <a:rPr lang="sr-Latn-RS">
                <a:solidFill>
                  <a:schemeClr val="tx1"/>
                </a:solidFill>
              </a:rPr>
              <a:t>Šta je to kontejner</a:t>
            </a:r>
            <a:r>
              <a:rPr lang="en-US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34F3A0-EFCA-FD67-6F93-30437E64C135}"/>
              </a:ext>
            </a:extLst>
          </p:cNvPr>
          <p:cNvSpPr txBox="1"/>
          <p:nvPr/>
        </p:nvSpPr>
        <p:spPr>
          <a:xfrm>
            <a:off x="5684193" y="1413661"/>
            <a:ext cx="307144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i="0">
                <a:solidFill>
                  <a:schemeClr val="tx1"/>
                </a:solidFill>
                <a:effectLst/>
                <a:latin typeface="Quantico" panose="020B0604020202020204" charset="0"/>
              </a:rPr>
              <a:t>Standardizovano paketa za softver i zavisnosti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i="0">
                <a:solidFill>
                  <a:schemeClr val="tx1"/>
                </a:solidFill>
                <a:effectLst/>
                <a:latin typeface="Quantico" panose="020B0604020202020204" charset="0"/>
              </a:rPr>
              <a:t>Izolacija aplikacija jednih od drugih 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i="0">
                <a:solidFill>
                  <a:schemeClr val="tx1"/>
                </a:solidFill>
                <a:effectLst/>
                <a:latin typeface="Quantico" panose="020B0604020202020204" charset="0"/>
              </a:rPr>
              <a:t>Deljenje istog OS jezgra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i="0">
                <a:solidFill>
                  <a:schemeClr val="tx1"/>
                </a:solidFill>
                <a:effectLst/>
                <a:latin typeface="Quantico" panose="020B0604020202020204" charset="0"/>
              </a:rPr>
              <a:t>Radi na svim glavnim Linux distribucijama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i="0">
                <a:solidFill>
                  <a:schemeClr val="tx1"/>
                </a:solidFill>
                <a:effectLst/>
                <a:latin typeface="Quantico" panose="020B0604020202020204" charset="0"/>
              </a:rPr>
              <a:t>Kontejneri prilagođeni Windows Serveru 2016</a:t>
            </a:r>
            <a:endParaRPr lang="en-US" sz="1600">
              <a:solidFill>
                <a:schemeClr val="tx1"/>
              </a:solidFill>
              <a:latin typeface="Quantico" panose="020B060402020202020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9374E85-6C3E-B60B-D214-8867C27B0F12}"/>
              </a:ext>
            </a:extLst>
          </p:cNvPr>
          <p:cNvSpPr/>
          <p:nvPr/>
        </p:nvSpPr>
        <p:spPr>
          <a:xfrm>
            <a:off x="265723" y="3868615"/>
            <a:ext cx="5186353" cy="468923"/>
          </a:xfrm>
          <a:prstGeom prst="round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Quantico" panose="020B0604020202020204" charset="0"/>
              </a:rPr>
              <a:t>Kernel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BC96115-1846-AA93-F009-956945A7BEE9}"/>
              </a:ext>
            </a:extLst>
          </p:cNvPr>
          <p:cNvGrpSpPr/>
          <p:nvPr/>
        </p:nvGrpSpPr>
        <p:grpSpPr>
          <a:xfrm>
            <a:off x="265723" y="1638126"/>
            <a:ext cx="1610374" cy="1992923"/>
            <a:chOff x="265723" y="1638126"/>
            <a:chExt cx="1610374" cy="199292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4397188-3878-E100-1915-8DF787E8CA36}"/>
                </a:ext>
              </a:extLst>
            </p:cNvPr>
            <p:cNvSpPr/>
            <p:nvPr/>
          </p:nvSpPr>
          <p:spPr>
            <a:xfrm>
              <a:off x="265723" y="1638126"/>
              <a:ext cx="1610374" cy="1992923"/>
            </a:xfrm>
            <a:prstGeom prst="round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92107B1-6FD4-B143-F51F-0FFBEC4E0ADF}"/>
                </a:ext>
              </a:extLst>
            </p:cNvPr>
            <p:cNvSpPr/>
            <p:nvPr/>
          </p:nvSpPr>
          <p:spPr>
            <a:xfrm>
              <a:off x="407706" y="2123580"/>
              <a:ext cx="1326408" cy="320431"/>
            </a:xfrm>
            <a:prstGeom prst="roundRect">
              <a:avLst/>
            </a:prstGeom>
            <a:solidFill>
              <a:srgbClr val="BFBFBF">
                <a:alpha val="2588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Tomcat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9CA21A-BA5D-15AB-F01B-C31E46623BB6}"/>
                </a:ext>
              </a:extLst>
            </p:cNvPr>
            <p:cNvSpPr txBox="1"/>
            <p:nvPr/>
          </p:nvSpPr>
          <p:spPr>
            <a:xfrm>
              <a:off x="402273" y="1760880"/>
              <a:ext cx="133727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Quantico" panose="020B0604020202020204" charset="0"/>
                </a:rPr>
                <a:t>Container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663B3D1-2719-2107-EA86-524A75D7F088}"/>
                </a:ext>
              </a:extLst>
            </p:cNvPr>
            <p:cNvSpPr/>
            <p:nvPr/>
          </p:nvSpPr>
          <p:spPr>
            <a:xfrm>
              <a:off x="418571" y="2552671"/>
              <a:ext cx="1326408" cy="320431"/>
            </a:xfrm>
            <a:prstGeom prst="roundRect">
              <a:avLst/>
            </a:prstGeom>
            <a:solidFill>
              <a:srgbClr val="BFBFBF">
                <a:alpha val="2588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Java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CBE81CF9-D8E0-4594-36E5-DD6FE5826CDF}"/>
                </a:ext>
              </a:extLst>
            </p:cNvPr>
            <p:cNvSpPr/>
            <p:nvPr/>
          </p:nvSpPr>
          <p:spPr>
            <a:xfrm>
              <a:off x="418571" y="2990799"/>
              <a:ext cx="1326408" cy="320431"/>
            </a:xfrm>
            <a:prstGeom prst="roundRect">
              <a:avLst/>
            </a:prstGeom>
            <a:solidFill>
              <a:srgbClr val="BFBFBF">
                <a:alpha val="2588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Debian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1F0631-A0B0-CF31-D1F8-C40D20465808}"/>
              </a:ext>
            </a:extLst>
          </p:cNvPr>
          <p:cNvGrpSpPr/>
          <p:nvPr/>
        </p:nvGrpSpPr>
        <p:grpSpPr>
          <a:xfrm>
            <a:off x="2012308" y="1638123"/>
            <a:ext cx="1610374" cy="1992923"/>
            <a:chOff x="265723" y="1638126"/>
            <a:chExt cx="1610374" cy="1992923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888D525F-E2A4-7903-5290-7484EE1DDF54}"/>
                </a:ext>
              </a:extLst>
            </p:cNvPr>
            <p:cNvSpPr/>
            <p:nvPr/>
          </p:nvSpPr>
          <p:spPr>
            <a:xfrm>
              <a:off x="265723" y="1638126"/>
              <a:ext cx="1610374" cy="1992923"/>
            </a:xfrm>
            <a:prstGeom prst="round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371A6794-4ABE-3F52-D5B0-D8F732585559}"/>
                </a:ext>
              </a:extLst>
            </p:cNvPr>
            <p:cNvSpPr/>
            <p:nvPr/>
          </p:nvSpPr>
          <p:spPr>
            <a:xfrm>
              <a:off x="407706" y="2123580"/>
              <a:ext cx="1326408" cy="320431"/>
            </a:xfrm>
            <a:prstGeom prst="roundRect">
              <a:avLst/>
            </a:prstGeom>
            <a:solidFill>
              <a:srgbClr val="BFBFBF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SQL Server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1243346-6DFC-27A0-828E-8EF6FC995A47}"/>
                </a:ext>
              </a:extLst>
            </p:cNvPr>
            <p:cNvSpPr txBox="1"/>
            <p:nvPr/>
          </p:nvSpPr>
          <p:spPr>
            <a:xfrm>
              <a:off x="402273" y="1760880"/>
              <a:ext cx="1337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Quantico" panose="020B0604020202020204" charset="0"/>
                </a:rPr>
                <a:t>Container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B0DB20F3-E91C-17B9-DDA0-EA193A2BC66D}"/>
                </a:ext>
              </a:extLst>
            </p:cNvPr>
            <p:cNvSpPr/>
            <p:nvPr/>
          </p:nvSpPr>
          <p:spPr>
            <a:xfrm>
              <a:off x="418571" y="2552671"/>
              <a:ext cx="1326408" cy="320431"/>
            </a:xfrm>
            <a:prstGeom prst="roundRect">
              <a:avLst/>
            </a:prstGeom>
            <a:solidFill>
              <a:srgbClr val="BFBFBF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.NET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F6EC9AE-03B7-6688-6D2E-6FAF89D4FA81}"/>
                </a:ext>
              </a:extLst>
            </p:cNvPr>
            <p:cNvSpPr/>
            <p:nvPr/>
          </p:nvSpPr>
          <p:spPr>
            <a:xfrm>
              <a:off x="418571" y="2990799"/>
              <a:ext cx="1326408" cy="320431"/>
            </a:xfrm>
            <a:prstGeom prst="roundRect">
              <a:avLst/>
            </a:prstGeom>
            <a:solidFill>
              <a:srgbClr val="BFBFBF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Ubuntu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F2A8B29-7BBC-A8C4-28FE-827390BA2490}"/>
              </a:ext>
            </a:extLst>
          </p:cNvPr>
          <p:cNvGrpSpPr/>
          <p:nvPr/>
        </p:nvGrpSpPr>
        <p:grpSpPr>
          <a:xfrm>
            <a:off x="3841702" y="1638122"/>
            <a:ext cx="1610374" cy="1992923"/>
            <a:chOff x="265723" y="1638126"/>
            <a:chExt cx="1610374" cy="1992923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6E6CD36F-930C-271A-DCD8-DFAA666F521F}"/>
                </a:ext>
              </a:extLst>
            </p:cNvPr>
            <p:cNvSpPr/>
            <p:nvPr/>
          </p:nvSpPr>
          <p:spPr>
            <a:xfrm>
              <a:off x="265723" y="1638126"/>
              <a:ext cx="1610374" cy="1992923"/>
            </a:xfrm>
            <a:prstGeom prst="round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FC876B-FF2D-524B-2746-413C8E56E17E}"/>
                </a:ext>
              </a:extLst>
            </p:cNvPr>
            <p:cNvSpPr txBox="1"/>
            <p:nvPr/>
          </p:nvSpPr>
          <p:spPr>
            <a:xfrm>
              <a:off x="402273" y="1760880"/>
              <a:ext cx="1337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Quantico" panose="020B0604020202020204" charset="0"/>
                </a:rPr>
                <a:t>Container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78C48FA1-EBEE-B07E-C93B-152645E1EA21}"/>
                </a:ext>
              </a:extLst>
            </p:cNvPr>
            <p:cNvSpPr/>
            <p:nvPr/>
          </p:nvSpPr>
          <p:spPr>
            <a:xfrm>
              <a:off x="418571" y="2552671"/>
              <a:ext cx="1326408" cy="320431"/>
            </a:xfrm>
            <a:prstGeom prst="roundRect">
              <a:avLst/>
            </a:prstGeom>
            <a:solidFill>
              <a:srgbClr val="BFBFBF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Static Binary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8083BB0F-6F97-AEE7-ABAF-D980410DB990}"/>
                </a:ext>
              </a:extLst>
            </p:cNvPr>
            <p:cNvSpPr/>
            <p:nvPr/>
          </p:nvSpPr>
          <p:spPr>
            <a:xfrm>
              <a:off x="418571" y="2990799"/>
              <a:ext cx="1326408" cy="320431"/>
            </a:xfrm>
            <a:prstGeom prst="roundRect">
              <a:avLst/>
            </a:prstGeom>
            <a:solidFill>
              <a:srgbClr val="BFBFBF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Alpine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12038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2;p16">
            <a:extLst>
              <a:ext uri="{FF2B5EF4-FFF2-40B4-BE49-F238E27FC236}">
                <a16:creationId xmlns:a16="http://schemas.microsoft.com/office/drawing/2014/main" id="{72C0C63F-AF09-C8E8-C631-671F1EF65412}"/>
              </a:ext>
            </a:extLst>
          </p:cNvPr>
          <p:cNvSpPr txBox="1">
            <a:spLocks/>
          </p:cNvSpPr>
          <p:nvPr/>
        </p:nvSpPr>
        <p:spPr>
          <a:xfrm>
            <a:off x="720000" y="515852"/>
            <a:ext cx="7704000" cy="9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3600" b="0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algn="l"/>
            <a:r>
              <a:rPr lang="en-US">
                <a:solidFill>
                  <a:srgbClr val="F79797"/>
                </a:solidFill>
              </a:rPr>
              <a:t>&lt;/</a:t>
            </a:r>
            <a:r>
              <a:rPr lang="en-US">
                <a:solidFill>
                  <a:schemeClr val="tx1"/>
                </a:solidFill>
              </a:rPr>
              <a:t>Docker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3B4D4-7958-5484-7526-26EEF79EC0BD}"/>
              </a:ext>
            </a:extLst>
          </p:cNvPr>
          <p:cNvSpPr txBox="1"/>
          <p:nvPr/>
        </p:nvSpPr>
        <p:spPr>
          <a:xfrm>
            <a:off x="4742463" y="1364533"/>
            <a:ext cx="3975868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0" i="0">
                <a:solidFill>
                  <a:schemeClr val="tx1"/>
                </a:solidFill>
                <a:effectLst/>
                <a:latin typeface="Quantico" panose="020B0604020202020204" charset="0"/>
              </a:rPr>
              <a:t>Platforma otvorenog </a:t>
            </a:r>
          </a:p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Quantico" panose="020B0604020202020204" charset="0"/>
              </a:rPr>
              <a:t>Kontejnerizacija kao osnovna paradigma</a:t>
            </a:r>
          </a:p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Quantico" panose="020B0604020202020204" charset="0"/>
              </a:rPr>
              <a:t>I</a:t>
            </a:r>
            <a:r>
              <a:rPr lang="en-US" sz="1600" b="0" i="0">
                <a:solidFill>
                  <a:schemeClr val="tx1"/>
                </a:solidFill>
                <a:effectLst/>
                <a:latin typeface="Quantico" panose="020B0604020202020204" charset="0"/>
              </a:rPr>
              <a:t>zvršavanje aplikacija na različitim platformama koje podržavaju Docker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Quantico" panose="020B0604020202020204" charset="0"/>
              </a:rPr>
              <a:t>R</a:t>
            </a:r>
            <a:r>
              <a:rPr lang="en-US" sz="1600" b="0" i="0">
                <a:solidFill>
                  <a:schemeClr val="tx1"/>
                </a:solidFill>
                <a:effectLst/>
                <a:latin typeface="Quantico" panose="020B0604020202020204" charset="0"/>
              </a:rPr>
              <a:t>ešava izazove u razvoju, uključujući probleme kompatibilnosti, brzinu implementacije, skalabilnost i efikasno upravljanje resursima</a:t>
            </a:r>
            <a:endParaRPr lang="en-US" sz="1600">
              <a:solidFill>
                <a:schemeClr val="tx1"/>
              </a:solidFill>
              <a:latin typeface="Quantic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600" b="0" i="0">
              <a:solidFill>
                <a:schemeClr val="tx1"/>
              </a:solidFill>
              <a:effectLst/>
              <a:latin typeface="Quantico" panose="020B060402020202020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B62EC763-F45F-6B51-8633-F19A231C9B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405"/>
          <a:stretch/>
        </p:blipFill>
        <p:spPr>
          <a:xfrm>
            <a:off x="645206" y="1786432"/>
            <a:ext cx="2650530" cy="1570636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202DF59-72FC-28BB-9445-1522E339161D}"/>
              </a:ext>
            </a:extLst>
          </p:cNvPr>
          <p:cNvCxnSpPr/>
          <p:nvPr/>
        </p:nvCxnSpPr>
        <p:spPr>
          <a:xfrm>
            <a:off x="4213705" y="1201841"/>
            <a:ext cx="0" cy="3126153"/>
          </a:xfrm>
          <a:prstGeom prst="line">
            <a:avLst/>
          </a:prstGeom>
          <a:ln>
            <a:solidFill>
              <a:srgbClr val="F797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1738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2;p16">
            <a:extLst>
              <a:ext uri="{FF2B5EF4-FFF2-40B4-BE49-F238E27FC236}">
                <a16:creationId xmlns:a16="http://schemas.microsoft.com/office/drawing/2014/main" id="{72C0C63F-AF09-C8E8-C631-671F1EF65412}"/>
              </a:ext>
            </a:extLst>
          </p:cNvPr>
          <p:cNvSpPr txBox="1">
            <a:spLocks/>
          </p:cNvSpPr>
          <p:nvPr/>
        </p:nvSpPr>
        <p:spPr>
          <a:xfrm>
            <a:off x="720000" y="515852"/>
            <a:ext cx="7704000" cy="9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3600" b="0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algn="l"/>
            <a:r>
              <a:rPr lang="en-US">
                <a:solidFill>
                  <a:srgbClr val="FFDB5D"/>
                </a:solidFill>
              </a:rPr>
              <a:t>&lt;/</a:t>
            </a:r>
            <a:r>
              <a:rPr lang="en-US">
                <a:solidFill>
                  <a:schemeClr val="tx1"/>
                </a:solidFill>
              </a:rPr>
              <a:t> Docker terminologija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7A6C2C5-3BB2-9B79-638E-8992DC22654B}"/>
              </a:ext>
            </a:extLst>
          </p:cNvPr>
          <p:cNvGrpSpPr/>
          <p:nvPr/>
        </p:nvGrpSpPr>
        <p:grpSpPr>
          <a:xfrm>
            <a:off x="3362400" y="1944000"/>
            <a:ext cx="2289600" cy="1461600"/>
            <a:chOff x="3362400" y="1944000"/>
            <a:chExt cx="2289600" cy="14616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B1AA388-FF84-D451-A7FB-565136A84603}"/>
                </a:ext>
              </a:extLst>
            </p:cNvPr>
            <p:cNvSpPr/>
            <p:nvPr/>
          </p:nvSpPr>
          <p:spPr>
            <a:xfrm>
              <a:off x="3362400" y="1944000"/>
              <a:ext cx="2289600" cy="1461600"/>
            </a:xfrm>
            <a:prstGeom prst="rect">
              <a:avLst/>
            </a:prstGeom>
            <a:solidFill>
              <a:srgbClr val="394D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B804CDC-7154-C83E-1035-492197B5B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3274" b="29405"/>
            <a:stretch/>
          </p:blipFill>
          <p:spPr>
            <a:xfrm>
              <a:off x="3436942" y="2015928"/>
              <a:ext cx="2140799" cy="1327407"/>
            </a:xfrm>
            <a:prstGeom prst="rect">
              <a:avLst/>
            </a:prstGeom>
            <a:ln w="88900" cap="sq" cmpd="thickThin">
              <a:solidFill>
                <a:srgbClr val="1F1F1F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9F4CBB3F-9631-78D0-D9FC-54329AE34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6402" y="1605975"/>
            <a:ext cx="1944324" cy="21473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43DE3BA-D6A7-3C50-46B7-8BA34DAE65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474" y="1604130"/>
            <a:ext cx="2092071" cy="21510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3B7045-5669-0DB8-45AA-64AA0CA816F3}"/>
              </a:ext>
            </a:extLst>
          </p:cNvPr>
          <p:cNvCxnSpPr/>
          <p:nvPr/>
        </p:nvCxnSpPr>
        <p:spPr>
          <a:xfrm>
            <a:off x="2448000" y="2685600"/>
            <a:ext cx="8208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49BBD39-EC8C-570D-65FB-6FE82937045F}"/>
              </a:ext>
            </a:extLst>
          </p:cNvPr>
          <p:cNvCxnSpPr/>
          <p:nvPr/>
        </p:nvCxnSpPr>
        <p:spPr>
          <a:xfrm>
            <a:off x="5854800" y="2686800"/>
            <a:ext cx="8208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Google Shape;590;p26">
            <a:extLst>
              <a:ext uri="{FF2B5EF4-FFF2-40B4-BE49-F238E27FC236}">
                <a16:creationId xmlns:a16="http://schemas.microsoft.com/office/drawing/2014/main" id="{54C95C95-DA2E-924D-3D99-7B704E41DA36}"/>
              </a:ext>
            </a:extLst>
          </p:cNvPr>
          <p:cNvSpPr txBox="1"/>
          <p:nvPr/>
        </p:nvSpPr>
        <p:spPr>
          <a:xfrm>
            <a:off x="490346" y="3846810"/>
            <a:ext cx="152832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Dockerfile</a:t>
            </a:r>
            <a:endParaRPr sz="220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3" name="Google Shape;590;p26">
            <a:extLst>
              <a:ext uri="{FF2B5EF4-FFF2-40B4-BE49-F238E27FC236}">
                <a16:creationId xmlns:a16="http://schemas.microsoft.com/office/drawing/2014/main" id="{A066DE73-C642-E666-75B2-60DC6F9E70C9}"/>
              </a:ext>
            </a:extLst>
          </p:cNvPr>
          <p:cNvSpPr txBox="1"/>
          <p:nvPr/>
        </p:nvSpPr>
        <p:spPr>
          <a:xfrm>
            <a:off x="3436943" y="3846810"/>
            <a:ext cx="214079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Docker Image</a:t>
            </a:r>
            <a:endParaRPr sz="220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4" name="Google Shape;590;p26">
            <a:extLst>
              <a:ext uri="{FF2B5EF4-FFF2-40B4-BE49-F238E27FC236}">
                <a16:creationId xmlns:a16="http://schemas.microsoft.com/office/drawing/2014/main" id="{6083BDA4-D886-A20F-F5D8-305725B55B2B}"/>
              </a:ext>
            </a:extLst>
          </p:cNvPr>
          <p:cNvSpPr txBox="1"/>
          <p:nvPr/>
        </p:nvSpPr>
        <p:spPr>
          <a:xfrm>
            <a:off x="6451200" y="3860820"/>
            <a:ext cx="2556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Docke Container</a:t>
            </a:r>
            <a:endParaRPr sz="220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5" name="Google Shape;590;p26">
            <a:extLst>
              <a:ext uri="{FF2B5EF4-FFF2-40B4-BE49-F238E27FC236}">
                <a16:creationId xmlns:a16="http://schemas.microsoft.com/office/drawing/2014/main" id="{8FDEA51E-9096-5281-0425-5C7AECC9F0F3}"/>
              </a:ext>
            </a:extLst>
          </p:cNvPr>
          <p:cNvSpPr txBox="1"/>
          <p:nvPr/>
        </p:nvSpPr>
        <p:spPr>
          <a:xfrm>
            <a:off x="1646567" y="2268795"/>
            <a:ext cx="152832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Build</a:t>
            </a:r>
            <a:endParaRPr sz="160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6" name="Google Shape;590;p26">
            <a:extLst>
              <a:ext uri="{FF2B5EF4-FFF2-40B4-BE49-F238E27FC236}">
                <a16:creationId xmlns:a16="http://schemas.microsoft.com/office/drawing/2014/main" id="{20075EF9-EFCA-8506-27CD-5F6BF706D713}"/>
              </a:ext>
            </a:extLst>
          </p:cNvPr>
          <p:cNvSpPr txBox="1"/>
          <p:nvPr/>
        </p:nvSpPr>
        <p:spPr>
          <a:xfrm>
            <a:off x="5013239" y="2268795"/>
            <a:ext cx="152832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Run</a:t>
            </a:r>
            <a:endParaRPr sz="160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</p:spTree>
    <p:extLst>
      <p:ext uri="{BB962C8B-B14F-4D97-AF65-F5344CB8AC3E}">
        <p14:creationId xmlns:p14="http://schemas.microsoft.com/office/powerpoint/2010/main" val="22433578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2;p16">
            <a:extLst>
              <a:ext uri="{FF2B5EF4-FFF2-40B4-BE49-F238E27FC236}">
                <a16:creationId xmlns:a16="http://schemas.microsoft.com/office/drawing/2014/main" id="{72C0C63F-AF09-C8E8-C631-671F1EF65412}"/>
              </a:ext>
            </a:extLst>
          </p:cNvPr>
          <p:cNvSpPr txBox="1">
            <a:spLocks/>
          </p:cNvSpPr>
          <p:nvPr/>
        </p:nvSpPr>
        <p:spPr>
          <a:xfrm>
            <a:off x="720000" y="515852"/>
            <a:ext cx="7704000" cy="9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3600" b="0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algn="l"/>
            <a:r>
              <a:rPr lang="en-US">
                <a:solidFill>
                  <a:srgbClr val="64D9F9"/>
                </a:solidFill>
              </a:rPr>
              <a:t>&lt;/</a:t>
            </a:r>
            <a:r>
              <a:rPr lang="en-US">
                <a:solidFill>
                  <a:schemeClr val="tx1"/>
                </a:solidFill>
              </a:rPr>
              <a:t> Docker terminologija</a:t>
            </a:r>
          </a:p>
        </p:txBody>
      </p:sp>
      <p:grpSp>
        <p:nvGrpSpPr>
          <p:cNvPr id="23" name="Google Shape;587;p26">
            <a:extLst>
              <a:ext uri="{FF2B5EF4-FFF2-40B4-BE49-F238E27FC236}">
                <a16:creationId xmlns:a16="http://schemas.microsoft.com/office/drawing/2014/main" id="{AC4F6AAE-0B5C-23C1-C324-B55E9525F2D3}"/>
              </a:ext>
            </a:extLst>
          </p:cNvPr>
          <p:cNvGrpSpPr/>
          <p:nvPr/>
        </p:nvGrpSpPr>
        <p:grpSpPr>
          <a:xfrm>
            <a:off x="299545" y="1874179"/>
            <a:ext cx="3715655" cy="935550"/>
            <a:chOff x="299545" y="1874179"/>
            <a:chExt cx="3715655" cy="935550"/>
          </a:xfrm>
        </p:grpSpPr>
        <p:sp>
          <p:nvSpPr>
            <p:cNvPr id="24" name="Google Shape;588;p26">
              <a:extLst>
                <a:ext uri="{FF2B5EF4-FFF2-40B4-BE49-F238E27FC236}">
                  <a16:creationId xmlns:a16="http://schemas.microsoft.com/office/drawing/2014/main" id="{D4733EFE-8FAD-97E1-03CE-8B83005FD2CA}"/>
                </a:ext>
              </a:extLst>
            </p:cNvPr>
            <p:cNvSpPr txBox="1"/>
            <p:nvPr/>
          </p:nvSpPr>
          <p:spPr>
            <a:xfrm>
              <a:off x="2679000" y="2025754"/>
              <a:ext cx="1336200" cy="6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{01</a:t>
              </a:r>
              <a:r>
                <a:rPr lang="en" sz="3000">
                  <a:solidFill>
                    <a:schemeClr val="lt2"/>
                  </a:solidFill>
                  <a:latin typeface="Quantico"/>
                  <a:ea typeface="Quantico"/>
                  <a:cs typeface="Quantico"/>
                  <a:sym typeface="Quantico"/>
                </a:rPr>
                <a:t>}</a:t>
              </a:r>
              <a:endParaRPr sz="30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grpSp>
          <p:nvGrpSpPr>
            <p:cNvPr id="25" name="Google Shape;589;p26">
              <a:extLst>
                <a:ext uri="{FF2B5EF4-FFF2-40B4-BE49-F238E27FC236}">
                  <a16:creationId xmlns:a16="http://schemas.microsoft.com/office/drawing/2014/main" id="{8961EAEF-A7F0-B049-9EFA-C402A58E1FD3}"/>
                </a:ext>
              </a:extLst>
            </p:cNvPr>
            <p:cNvGrpSpPr/>
            <p:nvPr/>
          </p:nvGrpSpPr>
          <p:grpSpPr>
            <a:xfrm>
              <a:off x="299545" y="1874179"/>
              <a:ext cx="2379455" cy="935550"/>
              <a:chOff x="299545" y="1874179"/>
              <a:chExt cx="2379455" cy="935550"/>
            </a:xfrm>
          </p:grpSpPr>
          <p:sp>
            <p:nvSpPr>
              <p:cNvPr id="26" name="Google Shape;590;p26">
                <a:extLst>
                  <a:ext uri="{FF2B5EF4-FFF2-40B4-BE49-F238E27FC236}">
                    <a16:creationId xmlns:a16="http://schemas.microsoft.com/office/drawing/2014/main" id="{B052DC97-160C-8101-EB3E-2AA0BE23DEA9}"/>
                  </a:ext>
                </a:extLst>
              </p:cNvPr>
              <p:cNvSpPr txBox="1"/>
              <p:nvPr/>
            </p:nvSpPr>
            <p:spPr>
              <a:xfrm>
                <a:off x="718075" y="1874179"/>
                <a:ext cx="1960925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  <a:latin typeface="Quantico"/>
                    <a:ea typeface="Quantico"/>
                    <a:cs typeface="Quantico"/>
                    <a:sym typeface="Quantico"/>
                  </a:rPr>
                  <a:t>Docker Hub</a:t>
                </a:r>
                <a:endParaRPr sz="22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endParaRPr>
              </a:p>
            </p:txBody>
          </p:sp>
          <p:sp>
            <p:nvSpPr>
              <p:cNvPr id="27" name="Google Shape;591;p26">
                <a:extLst>
                  <a:ext uri="{FF2B5EF4-FFF2-40B4-BE49-F238E27FC236}">
                    <a16:creationId xmlns:a16="http://schemas.microsoft.com/office/drawing/2014/main" id="{12D96064-1B41-C91A-4FAC-AF130AF7C37F}"/>
                  </a:ext>
                </a:extLst>
              </p:cNvPr>
              <p:cNvSpPr txBox="1"/>
              <p:nvPr/>
            </p:nvSpPr>
            <p:spPr>
              <a:xfrm>
                <a:off x="299545" y="2261029"/>
                <a:ext cx="2379455" cy="54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 b="0" i="0">
                    <a:solidFill>
                      <a:schemeClr val="tx1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Centralni repozitorijum za deljenje i preuzimanje Docker slika</a:t>
                </a:r>
                <a:endParaRPr sz="1000">
                  <a:solidFill>
                    <a:schemeClr val="tx1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  <a:cs typeface="Source Code Pro"/>
                  <a:sym typeface="Source Code Pro"/>
                </a:endParaRPr>
              </a:p>
            </p:txBody>
          </p:sp>
        </p:grpSp>
      </p:grpSp>
      <p:grpSp>
        <p:nvGrpSpPr>
          <p:cNvPr id="28" name="Google Shape;592;p26">
            <a:extLst>
              <a:ext uri="{FF2B5EF4-FFF2-40B4-BE49-F238E27FC236}">
                <a16:creationId xmlns:a16="http://schemas.microsoft.com/office/drawing/2014/main" id="{73F4D34F-9BE2-1233-343C-E8753C9F5F62}"/>
              </a:ext>
            </a:extLst>
          </p:cNvPr>
          <p:cNvGrpSpPr/>
          <p:nvPr/>
        </p:nvGrpSpPr>
        <p:grpSpPr>
          <a:xfrm>
            <a:off x="299545" y="3559121"/>
            <a:ext cx="3715655" cy="934225"/>
            <a:chOff x="299545" y="3559121"/>
            <a:chExt cx="3715655" cy="934225"/>
          </a:xfrm>
        </p:grpSpPr>
        <p:sp>
          <p:nvSpPr>
            <p:cNvPr id="29" name="Google Shape;593;p26">
              <a:extLst>
                <a:ext uri="{FF2B5EF4-FFF2-40B4-BE49-F238E27FC236}">
                  <a16:creationId xmlns:a16="http://schemas.microsoft.com/office/drawing/2014/main" id="{EA8D830E-01AE-C8CC-ECC1-5603D2EC9BE7}"/>
                </a:ext>
              </a:extLst>
            </p:cNvPr>
            <p:cNvSpPr txBox="1"/>
            <p:nvPr/>
          </p:nvSpPr>
          <p:spPr>
            <a:xfrm>
              <a:off x="2679000" y="3710033"/>
              <a:ext cx="1336200" cy="6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{03</a:t>
              </a:r>
              <a:r>
                <a:rPr lang="en" sz="3000">
                  <a:solidFill>
                    <a:schemeClr val="accent2"/>
                  </a:solidFill>
                  <a:latin typeface="Quantico"/>
                  <a:ea typeface="Quantico"/>
                  <a:cs typeface="Quantico"/>
                  <a:sym typeface="Quantico"/>
                </a:rPr>
                <a:t>}</a:t>
              </a:r>
              <a:endParaRPr sz="30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grpSp>
          <p:nvGrpSpPr>
            <p:cNvPr id="30" name="Google Shape;594;p26">
              <a:extLst>
                <a:ext uri="{FF2B5EF4-FFF2-40B4-BE49-F238E27FC236}">
                  <a16:creationId xmlns:a16="http://schemas.microsoft.com/office/drawing/2014/main" id="{CE35CE19-BAD4-51E6-0B09-287B11A36677}"/>
                </a:ext>
              </a:extLst>
            </p:cNvPr>
            <p:cNvGrpSpPr/>
            <p:nvPr/>
          </p:nvGrpSpPr>
          <p:grpSpPr>
            <a:xfrm>
              <a:off x="299545" y="3559121"/>
              <a:ext cx="2379455" cy="934225"/>
              <a:chOff x="299545" y="3559121"/>
              <a:chExt cx="2379455" cy="934225"/>
            </a:xfrm>
          </p:grpSpPr>
          <p:sp>
            <p:nvSpPr>
              <p:cNvPr id="31" name="Google Shape;595;p26">
                <a:extLst>
                  <a:ext uri="{FF2B5EF4-FFF2-40B4-BE49-F238E27FC236}">
                    <a16:creationId xmlns:a16="http://schemas.microsoft.com/office/drawing/2014/main" id="{2C6903D6-47F5-3B04-3F5D-FE1A2DF66AAA}"/>
                  </a:ext>
                </a:extLst>
              </p:cNvPr>
              <p:cNvSpPr txBox="1"/>
              <p:nvPr/>
            </p:nvSpPr>
            <p:spPr>
              <a:xfrm>
                <a:off x="299545" y="3559121"/>
                <a:ext cx="2379455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  <a:latin typeface="Quantico"/>
                    <a:ea typeface="Quantico"/>
                    <a:cs typeface="Quantico"/>
                    <a:sym typeface="Quantico"/>
                  </a:rPr>
                  <a:t>Docker deamon</a:t>
                </a:r>
                <a:endParaRPr sz="22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endParaRPr>
              </a:p>
            </p:txBody>
          </p:sp>
          <p:sp>
            <p:nvSpPr>
              <p:cNvPr id="32" name="Google Shape;596;p26">
                <a:extLst>
                  <a:ext uri="{FF2B5EF4-FFF2-40B4-BE49-F238E27FC236}">
                    <a16:creationId xmlns:a16="http://schemas.microsoft.com/office/drawing/2014/main" id="{291E9487-DD82-AFBD-4FE0-BD0CB69D3286}"/>
                  </a:ext>
                </a:extLst>
              </p:cNvPr>
              <p:cNvSpPr txBox="1"/>
              <p:nvPr/>
            </p:nvSpPr>
            <p:spPr>
              <a:xfrm>
                <a:off x="720000" y="3944646"/>
                <a:ext cx="1959000" cy="54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 b="0" i="0">
                    <a:solidFill>
                      <a:schemeClr val="tx1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Servis koji upravlja Docker slikama i kontejnerima</a:t>
                </a:r>
                <a:endParaRPr sz="1000">
                  <a:solidFill>
                    <a:schemeClr val="tx1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  <a:cs typeface="Source Code Pro"/>
                  <a:sym typeface="Source Code Pro"/>
                </a:endParaRPr>
              </a:p>
            </p:txBody>
          </p:sp>
        </p:grpSp>
      </p:grpSp>
      <p:grpSp>
        <p:nvGrpSpPr>
          <p:cNvPr id="33" name="Google Shape;597;p26">
            <a:extLst>
              <a:ext uri="{FF2B5EF4-FFF2-40B4-BE49-F238E27FC236}">
                <a16:creationId xmlns:a16="http://schemas.microsoft.com/office/drawing/2014/main" id="{16FE2CEC-C2ED-FEF1-95CC-27881CCA29BD}"/>
              </a:ext>
            </a:extLst>
          </p:cNvPr>
          <p:cNvGrpSpPr/>
          <p:nvPr/>
        </p:nvGrpSpPr>
        <p:grpSpPr>
          <a:xfrm>
            <a:off x="5130725" y="1874179"/>
            <a:ext cx="3713730" cy="935550"/>
            <a:chOff x="5130725" y="1874179"/>
            <a:chExt cx="3713730" cy="935550"/>
          </a:xfrm>
        </p:grpSpPr>
        <p:sp>
          <p:nvSpPr>
            <p:cNvPr id="34" name="Google Shape;598;p26">
              <a:extLst>
                <a:ext uri="{FF2B5EF4-FFF2-40B4-BE49-F238E27FC236}">
                  <a16:creationId xmlns:a16="http://schemas.microsoft.com/office/drawing/2014/main" id="{241A7C95-030F-8F4C-A0F2-1FCDD32E2202}"/>
                </a:ext>
              </a:extLst>
            </p:cNvPr>
            <p:cNvSpPr txBox="1"/>
            <p:nvPr/>
          </p:nvSpPr>
          <p:spPr>
            <a:xfrm flipH="1">
              <a:off x="5130725" y="2025754"/>
              <a:ext cx="1336200" cy="6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{02</a:t>
              </a:r>
              <a:r>
                <a:rPr lang="en" sz="3000">
                  <a:solidFill>
                    <a:schemeClr val="accent1"/>
                  </a:solidFill>
                  <a:latin typeface="Quantico"/>
                  <a:ea typeface="Quantico"/>
                  <a:cs typeface="Quantico"/>
                  <a:sym typeface="Quantico"/>
                </a:rPr>
                <a:t>}</a:t>
              </a:r>
              <a:endParaRPr sz="3000"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grpSp>
          <p:nvGrpSpPr>
            <p:cNvPr id="35" name="Google Shape;599;p26">
              <a:extLst>
                <a:ext uri="{FF2B5EF4-FFF2-40B4-BE49-F238E27FC236}">
                  <a16:creationId xmlns:a16="http://schemas.microsoft.com/office/drawing/2014/main" id="{CED8DAA6-A37F-C216-17DE-D79D90DA76FF}"/>
                </a:ext>
              </a:extLst>
            </p:cNvPr>
            <p:cNvGrpSpPr/>
            <p:nvPr/>
          </p:nvGrpSpPr>
          <p:grpSpPr>
            <a:xfrm>
              <a:off x="6466925" y="1874179"/>
              <a:ext cx="2377530" cy="935550"/>
              <a:chOff x="6466925" y="1874179"/>
              <a:chExt cx="2377530" cy="935550"/>
            </a:xfrm>
          </p:grpSpPr>
          <p:sp>
            <p:nvSpPr>
              <p:cNvPr id="36" name="Google Shape;600;p26">
                <a:extLst>
                  <a:ext uri="{FF2B5EF4-FFF2-40B4-BE49-F238E27FC236}">
                    <a16:creationId xmlns:a16="http://schemas.microsoft.com/office/drawing/2014/main" id="{4E34B864-78A9-3599-DF67-E9448C1EFB9B}"/>
                  </a:ext>
                </a:extLst>
              </p:cNvPr>
              <p:cNvSpPr txBox="1"/>
              <p:nvPr/>
            </p:nvSpPr>
            <p:spPr>
              <a:xfrm flipH="1">
                <a:off x="6466925" y="1874179"/>
                <a:ext cx="237753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  <a:latin typeface="Quantico"/>
                    <a:ea typeface="Quantico"/>
                    <a:cs typeface="Quantico"/>
                    <a:sym typeface="Quantico"/>
                  </a:rPr>
                  <a:t>Docker Desktop</a:t>
                </a:r>
                <a:endParaRPr sz="22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endParaRPr>
              </a:p>
            </p:txBody>
          </p:sp>
          <p:sp>
            <p:nvSpPr>
              <p:cNvPr id="37" name="Google Shape;601;p26">
                <a:extLst>
                  <a:ext uri="{FF2B5EF4-FFF2-40B4-BE49-F238E27FC236}">
                    <a16:creationId xmlns:a16="http://schemas.microsoft.com/office/drawing/2014/main" id="{D8E8EFEA-86CC-9DE9-7711-7943CD44B443}"/>
                  </a:ext>
                </a:extLst>
              </p:cNvPr>
              <p:cNvSpPr txBox="1"/>
              <p:nvPr/>
            </p:nvSpPr>
            <p:spPr>
              <a:xfrm flipH="1">
                <a:off x="6466925" y="2261029"/>
                <a:ext cx="1959000" cy="54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 b="0" i="0">
                    <a:solidFill>
                      <a:schemeClr val="tx1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Aplikacija za Windows i Mac koja uključuje Docker Engine i alate za kontejnerizaciju.</a:t>
                </a:r>
                <a:endParaRPr sz="1000">
                  <a:solidFill>
                    <a:schemeClr val="tx1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  <a:cs typeface="Source Code Pro"/>
                  <a:sym typeface="Source Code Pro"/>
                </a:endParaRPr>
              </a:p>
            </p:txBody>
          </p:sp>
        </p:grpSp>
      </p:grpSp>
      <p:grpSp>
        <p:nvGrpSpPr>
          <p:cNvPr id="38" name="Google Shape;602;p26">
            <a:extLst>
              <a:ext uri="{FF2B5EF4-FFF2-40B4-BE49-F238E27FC236}">
                <a16:creationId xmlns:a16="http://schemas.microsoft.com/office/drawing/2014/main" id="{F5E735BD-8DA8-799E-7907-FEEA8DA64969}"/>
              </a:ext>
            </a:extLst>
          </p:cNvPr>
          <p:cNvGrpSpPr/>
          <p:nvPr/>
        </p:nvGrpSpPr>
        <p:grpSpPr>
          <a:xfrm>
            <a:off x="5130725" y="3559121"/>
            <a:ext cx="3839854" cy="934225"/>
            <a:chOff x="5130725" y="3559121"/>
            <a:chExt cx="3839854" cy="934225"/>
          </a:xfrm>
        </p:grpSpPr>
        <p:sp>
          <p:nvSpPr>
            <p:cNvPr id="39" name="Google Shape;603;p26">
              <a:extLst>
                <a:ext uri="{FF2B5EF4-FFF2-40B4-BE49-F238E27FC236}">
                  <a16:creationId xmlns:a16="http://schemas.microsoft.com/office/drawing/2014/main" id="{34985755-F2FC-B90F-70F1-89F7FD2E9E3E}"/>
                </a:ext>
              </a:extLst>
            </p:cNvPr>
            <p:cNvSpPr txBox="1"/>
            <p:nvPr/>
          </p:nvSpPr>
          <p:spPr>
            <a:xfrm flipH="1">
              <a:off x="5130725" y="3710033"/>
              <a:ext cx="1336200" cy="6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{04</a:t>
              </a:r>
              <a:r>
                <a:rPr lang="en" sz="3000">
                  <a:solidFill>
                    <a:schemeClr val="accent3"/>
                  </a:solidFill>
                  <a:latin typeface="Quantico"/>
                  <a:ea typeface="Quantico"/>
                  <a:cs typeface="Quantico"/>
                  <a:sym typeface="Quantico"/>
                </a:rPr>
                <a:t>}</a:t>
              </a:r>
              <a:endParaRPr sz="30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grpSp>
          <p:nvGrpSpPr>
            <p:cNvPr id="40" name="Google Shape;604;p26">
              <a:extLst>
                <a:ext uri="{FF2B5EF4-FFF2-40B4-BE49-F238E27FC236}">
                  <a16:creationId xmlns:a16="http://schemas.microsoft.com/office/drawing/2014/main" id="{AE7219F7-AF17-1024-868F-2B197BA5F980}"/>
                </a:ext>
              </a:extLst>
            </p:cNvPr>
            <p:cNvGrpSpPr/>
            <p:nvPr/>
          </p:nvGrpSpPr>
          <p:grpSpPr>
            <a:xfrm>
              <a:off x="6466925" y="3559121"/>
              <a:ext cx="2503654" cy="934225"/>
              <a:chOff x="6466925" y="3559121"/>
              <a:chExt cx="2503654" cy="934225"/>
            </a:xfrm>
          </p:grpSpPr>
          <p:sp>
            <p:nvSpPr>
              <p:cNvPr id="41" name="Google Shape;605;p26">
                <a:extLst>
                  <a:ext uri="{FF2B5EF4-FFF2-40B4-BE49-F238E27FC236}">
                    <a16:creationId xmlns:a16="http://schemas.microsoft.com/office/drawing/2014/main" id="{6D26FB6F-A2B5-80FC-9C6E-5E860530166A}"/>
                  </a:ext>
                </a:extLst>
              </p:cNvPr>
              <p:cNvSpPr txBox="1"/>
              <p:nvPr/>
            </p:nvSpPr>
            <p:spPr>
              <a:xfrm flipH="1">
                <a:off x="6466925" y="3559121"/>
                <a:ext cx="2503654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  <a:latin typeface="Quantico"/>
                    <a:ea typeface="Quantico"/>
                    <a:cs typeface="Quantico"/>
                    <a:sym typeface="Quantico"/>
                  </a:rPr>
                  <a:t>Docker register</a:t>
                </a:r>
                <a:endParaRPr sz="22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endParaRPr>
              </a:p>
            </p:txBody>
          </p:sp>
          <p:sp>
            <p:nvSpPr>
              <p:cNvPr id="42" name="Google Shape;606;p26">
                <a:extLst>
                  <a:ext uri="{FF2B5EF4-FFF2-40B4-BE49-F238E27FC236}">
                    <a16:creationId xmlns:a16="http://schemas.microsoft.com/office/drawing/2014/main" id="{626B0901-DCD7-BEA9-3474-A7D02A0A81FC}"/>
                  </a:ext>
                </a:extLst>
              </p:cNvPr>
              <p:cNvSpPr txBox="1"/>
              <p:nvPr/>
            </p:nvSpPr>
            <p:spPr>
              <a:xfrm flipH="1">
                <a:off x="6466925" y="3944646"/>
                <a:ext cx="1959000" cy="54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sv-SE" sz="1100" b="0" i="0">
                    <a:solidFill>
                      <a:schemeClr val="tx1"/>
                    </a:solidFill>
                    <a:effectLst/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Skalabilni sistem za skladištenje i distribuciju Docker slika</a:t>
                </a:r>
                <a:endParaRPr sz="1000">
                  <a:solidFill>
                    <a:schemeClr val="tx1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  <a:cs typeface="Source Code Pro"/>
                  <a:sym typeface="Source Code Pro"/>
                </a:endParaRPr>
              </a:p>
            </p:txBody>
          </p:sp>
        </p:grpSp>
      </p:grpSp>
      <p:sp>
        <p:nvSpPr>
          <p:cNvPr id="43" name="Google Shape;607;p26">
            <a:extLst>
              <a:ext uri="{FF2B5EF4-FFF2-40B4-BE49-F238E27FC236}">
                <a16:creationId xmlns:a16="http://schemas.microsoft.com/office/drawing/2014/main" id="{5D570595-FC13-F805-684C-CFD243DAE746}"/>
              </a:ext>
            </a:extLst>
          </p:cNvPr>
          <p:cNvSpPr/>
          <p:nvPr/>
        </p:nvSpPr>
        <p:spPr>
          <a:xfrm>
            <a:off x="4222950" y="2835375"/>
            <a:ext cx="698100" cy="698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cxnSp>
        <p:nvCxnSpPr>
          <p:cNvPr id="44" name="Google Shape;608;p26">
            <a:extLst>
              <a:ext uri="{FF2B5EF4-FFF2-40B4-BE49-F238E27FC236}">
                <a16:creationId xmlns:a16="http://schemas.microsoft.com/office/drawing/2014/main" id="{BFD78876-E938-1726-405F-FEBF737B5041}"/>
              </a:ext>
            </a:extLst>
          </p:cNvPr>
          <p:cNvCxnSpPr>
            <a:stCxn id="24" idx="3"/>
            <a:endCxn id="43" idx="0"/>
          </p:cNvCxnSpPr>
          <p:nvPr/>
        </p:nvCxnSpPr>
        <p:spPr>
          <a:xfrm>
            <a:off x="4015200" y="2341954"/>
            <a:ext cx="556800" cy="4935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609;p26">
            <a:extLst>
              <a:ext uri="{FF2B5EF4-FFF2-40B4-BE49-F238E27FC236}">
                <a16:creationId xmlns:a16="http://schemas.microsoft.com/office/drawing/2014/main" id="{A6672557-883E-38CA-3B46-15C16329ADD6}"/>
              </a:ext>
            </a:extLst>
          </p:cNvPr>
          <p:cNvCxnSpPr>
            <a:stCxn id="34" idx="3"/>
            <a:endCxn id="43" idx="0"/>
          </p:cNvCxnSpPr>
          <p:nvPr/>
        </p:nvCxnSpPr>
        <p:spPr>
          <a:xfrm flipH="1">
            <a:off x="4572125" y="2341954"/>
            <a:ext cx="558600" cy="4935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610;p26">
            <a:extLst>
              <a:ext uri="{FF2B5EF4-FFF2-40B4-BE49-F238E27FC236}">
                <a16:creationId xmlns:a16="http://schemas.microsoft.com/office/drawing/2014/main" id="{F174606C-A0C6-7BD2-E92F-E99D9E1805EE}"/>
              </a:ext>
            </a:extLst>
          </p:cNvPr>
          <p:cNvCxnSpPr>
            <a:stCxn id="43" idx="2"/>
            <a:endCxn id="39" idx="3"/>
          </p:cNvCxnSpPr>
          <p:nvPr/>
        </p:nvCxnSpPr>
        <p:spPr>
          <a:xfrm rot="-5400000" flipH="1">
            <a:off x="4604850" y="3500625"/>
            <a:ext cx="492900" cy="5586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611;p26">
            <a:extLst>
              <a:ext uri="{FF2B5EF4-FFF2-40B4-BE49-F238E27FC236}">
                <a16:creationId xmlns:a16="http://schemas.microsoft.com/office/drawing/2014/main" id="{88CA3FF9-AE8F-F4C6-9E7E-AFE600798AAC}"/>
              </a:ext>
            </a:extLst>
          </p:cNvPr>
          <p:cNvCxnSpPr>
            <a:stCxn id="43" idx="2"/>
            <a:endCxn id="29" idx="3"/>
          </p:cNvCxnSpPr>
          <p:nvPr/>
        </p:nvCxnSpPr>
        <p:spPr>
          <a:xfrm rot="5400000">
            <a:off x="4047150" y="3501525"/>
            <a:ext cx="492900" cy="5568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C6FA954-8A2D-13E3-3E25-248E8480642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06650" y="2904079"/>
            <a:ext cx="556800" cy="5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951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2;p16">
            <a:extLst>
              <a:ext uri="{FF2B5EF4-FFF2-40B4-BE49-F238E27FC236}">
                <a16:creationId xmlns:a16="http://schemas.microsoft.com/office/drawing/2014/main" id="{72C0C63F-AF09-C8E8-C631-671F1EF65412}"/>
              </a:ext>
            </a:extLst>
          </p:cNvPr>
          <p:cNvSpPr txBox="1">
            <a:spLocks/>
          </p:cNvSpPr>
          <p:nvPr/>
        </p:nvSpPr>
        <p:spPr>
          <a:xfrm>
            <a:off x="720000" y="515852"/>
            <a:ext cx="7704000" cy="9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3600" b="0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algn="l"/>
            <a:r>
              <a:rPr lang="en-US">
                <a:solidFill>
                  <a:srgbClr val="FFDB5D"/>
                </a:solidFill>
              </a:rPr>
              <a:t>&lt;/</a:t>
            </a:r>
            <a:r>
              <a:rPr lang="en-US">
                <a:solidFill>
                  <a:schemeClr val="tx1"/>
                </a:solidFill>
              </a:rPr>
              <a:t>Arhitektura Dockera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C51AFE6-9C4A-B1B5-376E-2F14467BF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358603"/>
            <a:ext cx="7096369" cy="317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77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2;p16">
            <a:extLst>
              <a:ext uri="{FF2B5EF4-FFF2-40B4-BE49-F238E27FC236}">
                <a16:creationId xmlns:a16="http://schemas.microsoft.com/office/drawing/2014/main" id="{72C0C63F-AF09-C8E8-C631-671F1EF65412}"/>
              </a:ext>
            </a:extLst>
          </p:cNvPr>
          <p:cNvSpPr txBox="1">
            <a:spLocks/>
          </p:cNvSpPr>
          <p:nvPr/>
        </p:nvSpPr>
        <p:spPr>
          <a:xfrm>
            <a:off x="720000" y="515852"/>
            <a:ext cx="7704000" cy="9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3600" b="0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antico"/>
              <a:buNone/>
              <a:defRPr sz="52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algn="l"/>
            <a:r>
              <a:rPr lang="en-US">
                <a:solidFill>
                  <a:srgbClr val="FFDB5D"/>
                </a:solidFill>
              </a:rPr>
              <a:t>&lt;/</a:t>
            </a:r>
            <a:r>
              <a:rPr lang="en-US">
                <a:solidFill>
                  <a:schemeClr val="tx1"/>
                </a:solidFill>
              </a:rPr>
              <a:t>React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202DF59-72FC-28BB-9445-1522E339161D}"/>
              </a:ext>
            </a:extLst>
          </p:cNvPr>
          <p:cNvCxnSpPr/>
          <p:nvPr/>
        </p:nvCxnSpPr>
        <p:spPr>
          <a:xfrm>
            <a:off x="4213705" y="1201841"/>
            <a:ext cx="0" cy="3126153"/>
          </a:xfrm>
          <a:prstGeom prst="line">
            <a:avLst/>
          </a:prstGeom>
          <a:ln>
            <a:solidFill>
              <a:srgbClr val="FFDB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853CD24-B9A8-AF82-D711-E883FBF0B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654" y="3126077"/>
            <a:ext cx="1115502" cy="11155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68EAA2-7480-8846-92AD-947F35640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654" y="1512452"/>
            <a:ext cx="1115502" cy="9700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0C9EB5-9B23-F331-ED45-06851CD89787}"/>
              </a:ext>
            </a:extLst>
          </p:cNvPr>
          <p:cNvSpPr txBox="1"/>
          <p:nvPr/>
        </p:nvSpPr>
        <p:spPr>
          <a:xfrm>
            <a:off x="4572000" y="1348479"/>
            <a:ext cx="430365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effectLst/>
                <a:latin typeface="Quantic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React je JavaScript biblioteka</a:t>
            </a:r>
          </a:p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Quantic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Koristi se za izradu korisnickih interfejsa</a:t>
            </a:r>
          </a:p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Quantic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Razvijen od strane Facebook-a (META)</a:t>
            </a:r>
          </a:p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Quantic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Jordan Walk </a:t>
            </a:r>
            <a:r>
              <a:rPr lang="sr-Latn-RS" sz="1800">
                <a:solidFill>
                  <a:schemeClr val="tx1"/>
                </a:solidFill>
                <a:latin typeface="Quantic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je </a:t>
            </a:r>
            <a:r>
              <a:rPr lang="en-US" sz="1800">
                <a:solidFill>
                  <a:schemeClr val="tx1"/>
                </a:solidFill>
                <a:latin typeface="Quantic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kl</a:t>
            </a:r>
            <a:r>
              <a:rPr lang="sr-Latn-RS" sz="1800">
                <a:solidFill>
                  <a:schemeClr val="tx1"/>
                </a:solidFill>
                <a:latin typeface="Quantic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jučna figura u razvoju React-a</a:t>
            </a:r>
            <a:endParaRPr lang="en-US" sz="1800">
              <a:solidFill>
                <a:schemeClr val="tx1"/>
              </a:solidFill>
              <a:latin typeface="Quantico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>
                <a:solidFill>
                  <a:schemeClr val="tx1"/>
                </a:solidFill>
                <a:effectLst/>
                <a:latin typeface="Quantico" panose="020B0604020202020204" charset="0"/>
              </a:rPr>
              <a:t>Postao open sourceu maju 2013. godine</a:t>
            </a:r>
            <a:endParaRPr lang="en-US" sz="1800">
              <a:solidFill>
                <a:schemeClr val="tx1"/>
              </a:solidFill>
              <a:latin typeface="Quantico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5997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A6B7225-8C8C-B342-7F2B-2742E0A116C1}"/>
              </a:ext>
            </a:extLst>
          </p:cNvPr>
          <p:cNvSpPr txBox="1"/>
          <p:nvPr/>
        </p:nvSpPr>
        <p:spPr>
          <a:xfrm>
            <a:off x="5047200" y="50400"/>
            <a:ext cx="4096800" cy="506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8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'3'</a:t>
            </a:r>
            <a:endParaRPr lang="en-US" sz="85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8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networks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ITutor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8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bridge</a:t>
            </a:r>
            <a:endParaRPr lang="en-US" sz="85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8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services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8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dockerfile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8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Dockerfile</a:t>
            </a:r>
            <a:endParaRPr lang="en-US" sz="85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ports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sz="8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'3000:3000'</a:t>
            </a:r>
            <a:endParaRPr lang="en-US" sz="85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depends_on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sz="8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postgres</a:t>
            </a:r>
            <a:endParaRPr lang="en-US" sz="85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networks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sz="8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ITutor</a:t>
            </a:r>
            <a:endParaRPr lang="en-US" sz="85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8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DATABASE_URL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8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postgres://user:password@postgres:5432/itutor</a:t>
            </a:r>
            <a:endParaRPr lang="en-US" sz="85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8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85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3000</a:t>
            </a:r>
            <a:endParaRPr lang="en-US" sz="85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postgres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8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postgres</a:t>
            </a:r>
            <a:endParaRPr lang="en-US" sz="85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restart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8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always</a:t>
            </a:r>
            <a:endParaRPr lang="en-US" sz="85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ports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sz="8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'5432:5432'</a:t>
            </a:r>
            <a:endParaRPr lang="en-US" sz="85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networks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sz="8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ITutor</a:t>
            </a:r>
            <a:endParaRPr lang="en-US" sz="85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8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POSTGRES_USER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8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postgres</a:t>
            </a:r>
            <a:endParaRPr lang="en-US" sz="85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8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POSTGRES_PASSWORD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8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mysecretpassword</a:t>
            </a:r>
            <a:endParaRPr lang="en-US" sz="85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8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POSTGRES_DB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8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itutor</a:t>
            </a:r>
            <a:endParaRPr lang="en-US" sz="85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volumes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sz="8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./pgdata:/var/lib/postgresql/data</a:t>
            </a:r>
            <a:endParaRPr lang="en-US" sz="85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8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volumes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pgdata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external</a:t>
            </a:r>
            <a:r>
              <a:rPr lang="en-US" sz="85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8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sz="85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3F1EB3-A241-5379-EACD-941605592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78" y="1512452"/>
            <a:ext cx="3901014" cy="2247604"/>
          </a:xfrm>
          <a:prstGeom prst="rect">
            <a:avLst/>
          </a:prstGeom>
        </p:spPr>
      </p:pic>
      <p:sp>
        <p:nvSpPr>
          <p:cNvPr id="8" name="Google Shape;590;p26">
            <a:extLst>
              <a:ext uri="{FF2B5EF4-FFF2-40B4-BE49-F238E27FC236}">
                <a16:creationId xmlns:a16="http://schemas.microsoft.com/office/drawing/2014/main" id="{2DC03AD6-8550-B581-0FA9-3EB66AD2928A}"/>
              </a:ext>
            </a:extLst>
          </p:cNvPr>
          <p:cNvSpPr txBox="1"/>
          <p:nvPr/>
        </p:nvSpPr>
        <p:spPr>
          <a:xfrm>
            <a:off x="57489" y="2571750"/>
            <a:ext cx="1261866" cy="457200"/>
          </a:xfrm>
          <a:prstGeom prst="rect">
            <a:avLst/>
          </a:prstGeom>
          <a:solidFill>
            <a:srgbClr val="2D323C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Docker</a:t>
            </a:r>
            <a:endParaRPr sz="240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9" name="Google Shape;590;p26">
            <a:extLst>
              <a:ext uri="{FF2B5EF4-FFF2-40B4-BE49-F238E27FC236}">
                <a16:creationId xmlns:a16="http://schemas.microsoft.com/office/drawing/2014/main" id="{00C7E5E0-A1C7-A67C-137D-DAB3C0B098C2}"/>
              </a:ext>
            </a:extLst>
          </p:cNvPr>
          <p:cNvSpPr txBox="1"/>
          <p:nvPr/>
        </p:nvSpPr>
        <p:spPr>
          <a:xfrm>
            <a:off x="2765518" y="2294852"/>
            <a:ext cx="1317598" cy="457200"/>
          </a:xfrm>
          <a:prstGeom prst="rect">
            <a:avLst/>
          </a:prstGeom>
          <a:solidFill>
            <a:srgbClr val="2D323C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Compose</a:t>
            </a:r>
            <a:endParaRPr sz="240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9F3401-593A-3182-3297-9B6E5AED050B}"/>
              </a:ext>
            </a:extLst>
          </p:cNvPr>
          <p:cNvCxnSpPr/>
          <p:nvPr/>
        </p:nvCxnSpPr>
        <p:spPr>
          <a:xfrm>
            <a:off x="4213705" y="1201841"/>
            <a:ext cx="0" cy="3126153"/>
          </a:xfrm>
          <a:prstGeom prst="line">
            <a:avLst/>
          </a:prstGeom>
          <a:ln>
            <a:solidFill>
              <a:srgbClr val="F797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5807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&lt;/</a:t>
            </a:r>
            <a:r>
              <a:rPr lang="en" dirty="0"/>
              <a:t>Struktura platforme</a:t>
            </a:r>
            <a:endParaRPr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54FAE53-A6CA-EBB3-9E56-854B86CB324D}"/>
              </a:ext>
            </a:extLst>
          </p:cNvPr>
          <p:cNvGrpSpPr/>
          <p:nvPr/>
        </p:nvGrpSpPr>
        <p:grpSpPr>
          <a:xfrm>
            <a:off x="47413" y="1361439"/>
            <a:ext cx="8967894" cy="3007360"/>
            <a:chOff x="47413" y="1361439"/>
            <a:chExt cx="8967894" cy="300736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DAB7DFD-481E-AF54-0F8B-5643CA9246A1}"/>
                </a:ext>
              </a:extLst>
            </p:cNvPr>
            <p:cNvGrpSpPr/>
            <p:nvPr/>
          </p:nvGrpSpPr>
          <p:grpSpPr>
            <a:xfrm>
              <a:off x="47413" y="1361439"/>
              <a:ext cx="8967894" cy="3007360"/>
              <a:chOff x="47413" y="1361439"/>
              <a:chExt cx="8967894" cy="3007360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1F4C09A7-97A9-B752-D343-DC393689C6F1}"/>
                  </a:ext>
                </a:extLst>
              </p:cNvPr>
              <p:cNvSpPr/>
              <p:nvPr/>
            </p:nvSpPr>
            <p:spPr>
              <a:xfrm>
                <a:off x="469388" y="2485813"/>
                <a:ext cx="751840" cy="751840"/>
              </a:xfrm>
              <a:prstGeom prst="roundRect">
                <a:avLst/>
              </a:prstGeom>
              <a:noFill/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4802AC05-3CD2-8630-C817-80F71357C337}"/>
                  </a:ext>
                </a:extLst>
              </p:cNvPr>
              <p:cNvSpPr/>
              <p:nvPr/>
            </p:nvSpPr>
            <p:spPr>
              <a:xfrm>
                <a:off x="1687574" y="1930400"/>
                <a:ext cx="2418080" cy="1862667"/>
              </a:xfrm>
              <a:prstGeom prst="roundRect">
                <a:avLst/>
              </a:prstGeom>
              <a:noFill/>
              <a:ln>
                <a:solidFill>
                  <a:srgbClr val="81DAE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A85FA0B-1537-0D46-B1A1-0E133318BA28}"/>
                  </a:ext>
                </a:extLst>
              </p:cNvPr>
              <p:cNvSpPr/>
              <p:nvPr/>
            </p:nvSpPr>
            <p:spPr>
              <a:xfrm>
                <a:off x="4775876" y="1930400"/>
                <a:ext cx="2418080" cy="1862667"/>
              </a:xfrm>
              <a:prstGeom prst="roundRect">
                <a:avLst/>
              </a:prstGeom>
              <a:noFill/>
              <a:ln>
                <a:solidFill>
                  <a:srgbClr val="F7979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Cylinder 4">
                <a:extLst>
                  <a:ext uri="{FF2B5EF4-FFF2-40B4-BE49-F238E27FC236}">
                    <a16:creationId xmlns:a16="http://schemas.microsoft.com/office/drawing/2014/main" id="{01B4A535-2A97-337A-2E26-4C7451FA1E27}"/>
                  </a:ext>
                </a:extLst>
              </p:cNvPr>
              <p:cNvSpPr/>
              <p:nvPr/>
            </p:nvSpPr>
            <p:spPr>
              <a:xfrm>
                <a:off x="7762238" y="2201333"/>
                <a:ext cx="1022773" cy="1320800"/>
              </a:xfrm>
              <a:prstGeom prst="can">
                <a:avLst/>
              </a:prstGeom>
              <a:noFill/>
              <a:ln>
                <a:solidFill>
                  <a:srgbClr val="84B16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06E9733-9228-5011-94BA-05541C6CA251}"/>
                  </a:ext>
                </a:extLst>
              </p:cNvPr>
              <p:cNvSpPr/>
              <p:nvPr/>
            </p:nvSpPr>
            <p:spPr>
              <a:xfrm>
                <a:off x="4572000" y="1361439"/>
                <a:ext cx="4443307" cy="3007360"/>
              </a:xfrm>
              <a:prstGeom prst="roundRect">
                <a:avLst/>
              </a:prstGeom>
              <a:noFill/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BA9590-AEB7-9325-3770-AF5DEBD8EEE5}"/>
                  </a:ext>
                </a:extLst>
              </p:cNvPr>
              <p:cNvSpPr txBox="1"/>
              <p:nvPr/>
            </p:nvSpPr>
            <p:spPr>
              <a:xfrm>
                <a:off x="485873" y="2690914"/>
                <a:ext cx="7216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Ruter</a:t>
                </a: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6E1EC9DC-4FF5-8C76-BDB7-18D5E7D182BB}"/>
                  </a:ext>
                </a:extLst>
              </p:cNvPr>
              <p:cNvSpPr/>
              <p:nvPr/>
            </p:nvSpPr>
            <p:spPr>
              <a:xfrm>
                <a:off x="2160423" y="2198108"/>
                <a:ext cx="1441131" cy="236730"/>
              </a:xfrm>
              <a:prstGeom prst="roundRect">
                <a:avLst/>
              </a:prstGeom>
              <a:noFill/>
              <a:ln>
                <a:solidFill>
                  <a:srgbClr val="81DAE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DC2FF8B7-A3C7-6305-1D6A-0EB969782D30}"/>
                  </a:ext>
                </a:extLst>
              </p:cNvPr>
              <p:cNvSpPr/>
              <p:nvPr/>
            </p:nvSpPr>
            <p:spPr>
              <a:xfrm>
                <a:off x="1882988" y="2535491"/>
                <a:ext cx="508000" cy="1158240"/>
              </a:xfrm>
              <a:prstGeom prst="roundRect">
                <a:avLst/>
              </a:prstGeom>
              <a:noFill/>
              <a:ln>
                <a:solidFill>
                  <a:srgbClr val="81DAE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9911D524-60EC-3EB7-F040-532569051C6D}"/>
                  </a:ext>
                </a:extLst>
              </p:cNvPr>
              <p:cNvSpPr/>
              <p:nvPr/>
            </p:nvSpPr>
            <p:spPr>
              <a:xfrm>
                <a:off x="2519680" y="2519677"/>
                <a:ext cx="1395984" cy="1158240"/>
              </a:xfrm>
              <a:prstGeom prst="roundRect">
                <a:avLst/>
              </a:prstGeom>
              <a:noFill/>
              <a:ln>
                <a:solidFill>
                  <a:srgbClr val="81DAE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51113D2E-DD7E-D3A4-C521-92BA74065405}"/>
                  </a:ext>
                </a:extLst>
              </p:cNvPr>
              <p:cNvSpPr/>
              <p:nvPr/>
            </p:nvSpPr>
            <p:spPr>
              <a:xfrm>
                <a:off x="2669370" y="2874431"/>
                <a:ext cx="1096604" cy="620605"/>
              </a:xfrm>
              <a:prstGeom prst="roundRect">
                <a:avLst/>
              </a:prstGeom>
              <a:noFill/>
              <a:ln>
                <a:solidFill>
                  <a:srgbClr val="81DAE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74AC3ED-DA90-7A08-DCB2-E556AC715306}"/>
                  </a:ext>
                </a:extLst>
              </p:cNvPr>
              <p:cNvSpPr txBox="1"/>
              <p:nvPr/>
            </p:nvSpPr>
            <p:spPr>
              <a:xfrm>
                <a:off x="2273192" y="2162585"/>
                <a:ext cx="12522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Komponenta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D56C2E-39EA-E9A6-5FBF-2A32BA4E7F56}"/>
                  </a:ext>
                </a:extLst>
              </p:cNvPr>
              <p:cNvSpPr txBox="1"/>
              <p:nvPr/>
            </p:nvSpPr>
            <p:spPr>
              <a:xfrm>
                <a:off x="2023399" y="2536609"/>
                <a:ext cx="186541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>
                    <a:solidFill>
                      <a:schemeClr val="tx1"/>
                    </a:solidFill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Komponenta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51A680-E079-DE7E-FCD7-A162F14F32DC}"/>
                  </a:ext>
                </a:extLst>
              </p:cNvPr>
              <p:cNvSpPr txBox="1"/>
              <p:nvPr/>
            </p:nvSpPr>
            <p:spPr>
              <a:xfrm>
                <a:off x="2591539" y="2537661"/>
                <a:ext cx="12522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Komponenta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2AB2CDF-EF1E-18FA-2732-C5162E83FC19}"/>
                  </a:ext>
                </a:extLst>
              </p:cNvPr>
              <p:cNvSpPr txBox="1"/>
              <p:nvPr/>
            </p:nvSpPr>
            <p:spPr>
              <a:xfrm>
                <a:off x="2660468" y="2876956"/>
                <a:ext cx="111440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tx1"/>
                    </a:solidFill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Komponenta</a:t>
                </a:r>
                <a:endParaRPr lang="en-US">
                  <a:solidFill>
                    <a:schemeClr val="tx1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9CAC5A4-9822-9E43-99BD-42EF9D05B001}"/>
                  </a:ext>
                </a:extLst>
              </p:cNvPr>
              <p:cNvSpPr txBox="1"/>
              <p:nvPr/>
            </p:nvSpPr>
            <p:spPr>
              <a:xfrm>
                <a:off x="2270481" y="1920980"/>
                <a:ext cx="12522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Komponenta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B023A0-B832-CE4E-2698-BD95699A5ED1}"/>
                  </a:ext>
                </a:extLst>
              </p:cNvPr>
              <p:cNvSpPr txBox="1"/>
              <p:nvPr/>
            </p:nvSpPr>
            <p:spPr>
              <a:xfrm>
                <a:off x="7966489" y="2748956"/>
                <a:ext cx="6142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Baza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31693E-FA22-E9DE-A481-920FF72B81EC}"/>
                  </a:ext>
                </a:extLst>
              </p:cNvPr>
              <p:cNvSpPr txBox="1"/>
              <p:nvPr/>
            </p:nvSpPr>
            <p:spPr>
              <a:xfrm>
                <a:off x="6406368" y="3927657"/>
                <a:ext cx="7745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  <a:latin typeface="Quantico" panose="020B0604020202020204" charset="0"/>
                  </a:rPr>
                  <a:t>Docker</a:t>
                </a: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EC194930-125A-1CB8-210C-3E48100237E1}"/>
                  </a:ext>
                </a:extLst>
              </p:cNvPr>
              <p:cNvSpPr/>
              <p:nvPr/>
            </p:nvSpPr>
            <p:spPr>
              <a:xfrm>
                <a:off x="4924213" y="2313258"/>
                <a:ext cx="826347" cy="1307294"/>
              </a:xfrm>
              <a:prstGeom prst="roundRect">
                <a:avLst/>
              </a:prstGeom>
              <a:noFill/>
              <a:ln>
                <a:solidFill>
                  <a:srgbClr val="F7979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159C8121-6D18-7AC5-E868-92D76E2C2A41}"/>
                  </a:ext>
                </a:extLst>
              </p:cNvPr>
              <p:cNvSpPr/>
              <p:nvPr/>
            </p:nvSpPr>
            <p:spPr>
              <a:xfrm>
                <a:off x="5913120" y="2313257"/>
                <a:ext cx="1119428" cy="561174"/>
              </a:xfrm>
              <a:prstGeom prst="roundRect">
                <a:avLst/>
              </a:prstGeom>
              <a:noFill/>
              <a:ln>
                <a:solidFill>
                  <a:srgbClr val="F7979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BC002CA7-E652-11EF-1121-B57C51248F40}"/>
                  </a:ext>
                </a:extLst>
              </p:cNvPr>
              <p:cNvSpPr/>
              <p:nvPr/>
            </p:nvSpPr>
            <p:spPr>
              <a:xfrm>
                <a:off x="5913120" y="3062768"/>
                <a:ext cx="1119428" cy="557784"/>
              </a:xfrm>
              <a:prstGeom prst="roundRect">
                <a:avLst/>
              </a:prstGeom>
              <a:noFill/>
              <a:ln>
                <a:solidFill>
                  <a:srgbClr val="F7979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7B44479-979A-AF17-7785-B87AB4F44E0F}"/>
                  </a:ext>
                </a:extLst>
              </p:cNvPr>
              <p:cNvSpPr txBox="1"/>
              <p:nvPr/>
            </p:nvSpPr>
            <p:spPr>
              <a:xfrm>
                <a:off x="4922849" y="2806834"/>
                <a:ext cx="8290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Bcrypt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582061D-B7D5-5796-D00C-2AB7B68E8B09}"/>
                  </a:ext>
                </a:extLst>
              </p:cNvPr>
              <p:cNvSpPr txBox="1"/>
              <p:nvPr/>
            </p:nvSpPr>
            <p:spPr>
              <a:xfrm>
                <a:off x="6058298" y="2439956"/>
                <a:ext cx="8290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Modeli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028EC5-913D-63E8-6149-C440004B63F7}"/>
                  </a:ext>
                </a:extLst>
              </p:cNvPr>
              <p:cNvSpPr txBox="1"/>
              <p:nvPr/>
            </p:nvSpPr>
            <p:spPr>
              <a:xfrm>
                <a:off x="6004597" y="3184733"/>
                <a:ext cx="9364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TypeORM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F977315-4D4A-3623-603E-515F86A6BFB5}"/>
                  </a:ext>
                </a:extLst>
              </p:cNvPr>
              <p:cNvSpPr txBox="1"/>
              <p:nvPr/>
            </p:nvSpPr>
            <p:spPr>
              <a:xfrm>
                <a:off x="5536395" y="1969346"/>
                <a:ext cx="9364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Web API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B016BCB-470C-BD1E-D645-63C45148D55E}"/>
                  </a:ext>
                </a:extLst>
              </p:cNvPr>
              <p:cNvSpPr txBox="1"/>
              <p:nvPr/>
            </p:nvSpPr>
            <p:spPr>
              <a:xfrm>
                <a:off x="5201689" y="1507538"/>
                <a:ext cx="15440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>
                    <a:solidFill>
                      <a:schemeClr val="tx1"/>
                    </a:solidFill>
                    <a:latin typeface="Quantico" panose="020B0604020202020204" charset="0"/>
                  </a:rPr>
                  <a:t>NestJS server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C09F813-5AD2-B958-4636-103856FEC04C}"/>
                  </a:ext>
                </a:extLst>
              </p:cNvPr>
              <p:cNvSpPr txBox="1"/>
              <p:nvPr/>
            </p:nvSpPr>
            <p:spPr>
              <a:xfrm>
                <a:off x="2219444" y="1507538"/>
                <a:ext cx="13821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>
                    <a:solidFill>
                      <a:schemeClr val="tx1"/>
                    </a:solidFill>
                    <a:latin typeface="Quantico" panose="020B0604020202020204" charset="0"/>
                  </a:rPr>
                  <a:t>React klijent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53FB4AE-E9D3-3B38-54B1-F0F08D7166BA}"/>
                  </a:ext>
                </a:extLst>
              </p:cNvPr>
              <p:cNvSpPr txBox="1"/>
              <p:nvPr/>
            </p:nvSpPr>
            <p:spPr>
              <a:xfrm>
                <a:off x="7686765" y="1858934"/>
                <a:ext cx="117371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  <a:latin typeface="Quantico" panose="020B0604020202020204" charset="0"/>
                  </a:rPr>
                  <a:t>PostgreSQL</a:t>
                </a:r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665E33F5-1FB9-6D54-F4B8-AB15792E567F}"/>
                  </a:ext>
                </a:extLst>
              </p:cNvPr>
              <p:cNvCxnSpPr>
                <a:cxnSpLocks/>
                <a:endCxn id="2" idx="1"/>
              </p:cNvCxnSpPr>
              <p:nvPr/>
            </p:nvCxnSpPr>
            <p:spPr>
              <a:xfrm>
                <a:off x="47413" y="2861733"/>
                <a:ext cx="42197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A1AB6A9-52F9-CE56-50AF-DE340139AB36}"/>
                  </a:ext>
                </a:extLst>
              </p:cNvPr>
              <p:cNvCxnSpPr>
                <a:stCxn id="2" idx="3"/>
                <a:endCxn id="3" idx="1"/>
              </p:cNvCxnSpPr>
              <p:nvPr/>
            </p:nvCxnSpPr>
            <p:spPr>
              <a:xfrm>
                <a:off x="1221228" y="2861733"/>
                <a:ext cx="466346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02AD9B4F-5539-7127-4DA4-66E8E584D0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05654" y="2553546"/>
                <a:ext cx="46634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53D742B0-DEFB-734C-E6D8-8EFFE62A26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05654" y="3121384"/>
                <a:ext cx="46634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FB3E0E93-046D-AA2E-86E6-6B9C2A441C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3956" y="2617550"/>
                <a:ext cx="56828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9A6F8A7E-3991-469F-014E-7B02CD4F5D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93956" y="3184733"/>
                <a:ext cx="568282" cy="6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24B54B7-5FD3-15EB-D272-371454A7E01C}"/>
                  </a:ext>
                </a:extLst>
              </p:cNvPr>
              <p:cNvSpPr txBox="1"/>
              <p:nvPr/>
            </p:nvSpPr>
            <p:spPr>
              <a:xfrm rot="2700000">
                <a:off x="4085575" y="2281420"/>
                <a:ext cx="49244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tx1"/>
                    </a:solidFill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Upit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A086DC8-A263-811A-D65B-9399203FD8DA}"/>
                  </a:ext>
                </a:extLst>
              </p:cNvPr>
              <p:cNvSpPr txBox="1"/>
              <p:nvPr/>
            </p:nvSpPr>
            <p:spPr>
              <a:xfrm rot="2700000">
                <a:off x="3975872" y="2804775"/>
                <a:ext cx="79063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>
                    <a:solidFill>
                      <a:schemeClr val="tx1"/>
                    </a:solidFill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Odgovor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69520F2-86DF-A348-38F2-DE54D060F52E}"/>
                  </a:ext>
                </a:extLst>
              </p:cNvPr>
              <p:cNvSpPr txBox="1"/>
              <p:nvPr/>
            </p:nvSpPr>
            <p:spPr>
              <a:xfrm rot="2700000">
                <a:off x="923071" y="2396877"/>
                <a:ext cx="95410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tx1"/>
                    </a:solidFill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Navigacija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9EFDC6E-25D9-D507-1D6D-E7469479426D}"/>
                  </a:ext>
                </a:extLst>
              </p:cNvPr>
              <p:cNvSpPr txBox="1"/>
              <p:nvPr/>
            </p:nvSpPr>
            <p:spPr>
              <a:xfrm rot="2700000">
                <a:off x="-44566" y="2545218"/>
                <a:ext cx="56938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solidFill>
                      <a:schemeClr val="tx1"/>
                    </a:solidFill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Ruter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E2113F0-0B09-45D0-EDC6-CDBDE138E9E9}"/>
                  </a:ext>
                </a:extLst>
              </p:cNvPr>
              <p:cNvSpPr txBox="1"/>
              <p:nvPr/>
            </p:nvSpPr>
            <p:spPr>
              <a:xfrm rot="2700000">
                <a:off x="7122974" y="2707737"/>
                <a:ext cx="80328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>
                    <a:solidFill>
                      <a:schemeClr val="tx1"/>
                    </a:solidFill>
                    <a:latin typeface="Source Code Pro" panose="020B0509030403020204" pitchFamily="49" charset="0"/>
                    <a:ea typeface="Source Code Pro" panose="020B0509030403020204" pitchFamily="49" charset="0"/>
                  </a:rPr>
                  <a:t>Razmena podataka</a:t>
                </a:r>
              </a:p>
            </p:txBody>
          </p:sp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F3E843F8-AFCA-3FEE-EB76-75AD2EA2CF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24126" y="2510681"/>
                <a:ext cx="298330" cy="307778"/>
              </a:xfrm>
              <a:prstGeom prst="rect">
                <a:avLst/>
              </a:prstGeom>
            </p:spPr>
          </p:pic>
          <p:pic>
            <p:nvPicPr>
              <p:cNvPr id="448" name="Picture 447">
                <a:extLst>
                  <a:ext uri="{FF2B5EF4-FFF2-40B4-BE49-F238E27FC236}">
                    <a16:creationId xmlns:a16="http://schemas.microsoft.com/office/drawing/2014/main" id="{A2B2E99F-5A3A-3F3A-904F-635914B8C0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34494" y="1991262"/>
                <a:ext cx="259411" cy="259411"/>
              </a:xfrm>
              <a:prstGeom prst="rect">
                <a:avLst/>
              </a:prstGeom>
            </p:spPr>
          </p:pic>
          <p:pic>
            <p:nvPicPr>
              <p:cNvPr id="450" name="Picture 449">
                <a:extLst>
                  <a:ext uri="{FF2B5EF4-FFF2-40B4-BE49-F238E27FC236}">
                    <a16:creationId xmlns:a16="http://schemas.microsoft.com/office/drawing/2014/main" id="{97A8403E-7607-45C9-2ECC-CA1A47F09C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2570" y="2007989"/>
                <a:ext cx="277504" cy="277504"/>
              </a:xfrm>
              <a:prstGeom prst="rect">
                <a:avLst/>
              </a:prstGeom>
            </p:spPr>
          </p:pic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5B3CFFF-0E12-DFB9-C7A1-46A80FF77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58411" y="3925299"/>
              <a:ext cx="311267" cy="311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755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99098EA-DCD5-22BB-4A39-28F4D51B88F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234281" y="1990547"/>
            <a:ext cx="675437" cy="67543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E5D5EF5-7414-2A91-C3E7-151BD7473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768" y="2047413"/>
            <a:ext cx="544462" cy="5617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F60462-1B96-3D47-0AE2-9987CC533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1258" y="2067524"/>
            <a:ext cx="521483" cy="521483"/>
          </a:xfrm>
          <a:prstGeom prst="rect">
            <a:avLst/>
          </a:prstGeom>
        </p:spPr>
      </p:pic>
      <p:sp>
        <p:nvSpPr>
          <p:cNvPr id="1154" name="Google Shape;1154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</a:t>
            </a:r>
            <a:r>
              <a:rPr lang="sr-Latn-RS"/>
              <a:t>Z</a:t>
            </a:r>
            <a:r>
              <a:rPr lang="en"/>
              <a:t>aklju</a:t>
            </a:r>
            <a:r>
              <a:rPr lang="en-US"/>
              <a:t>c</a:t>
            </a:r>
            <a:r>
              <a:rPr lang="sr-Latn-RS"/>
              <a:t>ak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716E00-9EBF-72A2-8AA9-D33DB9A52C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8619" y="2024885"/>
            <a:ext cx="606761" cy="6067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0B2DB4-7472-0AA8-80D4-E4B83C823817}"/>
              </a:ext>
            </a:extLst>
          </p:cNvPr>
          <p:cNvSpPr txBox="1"/>
          <p:nvPr/>
        </p:nvSpPr>
        <p:spPr>
          <a:xfrm>
            <a:off x="3687783" y="2067524"/>
            <a:ext cx="17684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/>
                </a:solidFill>
                <a:latin typeface="Quantico" panose="020B0604020202020204" charset="0"/>
              </a:rPr>
              <a:t>ITutor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E0636-0A50-0858-C00B-D1E92C378561}"/>
              </a:ext>
            </a:extLst>
          </p:cNvPr>
          <p:cNvSpPr txBox="1"/>
          <p:nvPr/>
        </p:nvSpPr>
        <p:spPr>
          <a:xfrm>
            <a:off x="1949325" y="3541031"/>
            <a:ext cx="5245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tx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Platforma za zakazivanje</a:t>
            </a:r>
            <a:r>
              <a:rPr lang="sr-Latn-RS" sz="1600">
                <a:solidFill>
                  <a:schemeClr val="tx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privatnih časova</a:t>
            </a:r>
            <a:endParaRPr lang="en-US" sz="1600">
              <a:solidFill>
                <a:schemeClr val="tx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1F489D5-DB1D-BB6A-EEC4-94071062855F}"/>
              </a:ext>
            </a:extLst>
          </p:cNvPr>
          <p:cNvGrpSpPr/>
          <p:nvPr/>
        </p:nvGrpSpPr>
        <p:grpSpPr>
          <a:xfrm>
            <a:off x="2390122" y="582772"/>
            <a:ext cx="369332" cy="369332"/>
            <a:chOff x="107722" y="1130848"/>
            <a:chExt cx="369332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8D13D7-2922-8896-41D1-22EF0CDF4350}"/>
                </a:ext>
              </a:extLst>
            </p:cNvPr>
            <p:cNvSpPr txBox="1"/>
            <p:nvPr/>
          </p:nvSpPr>
          <p:spPr>
            <a:xfrm rot="2170424">
              <a:off x="113587" y="1130848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>
                  <a:solidFill>
                    <a:schemeClr val="tx1"/>
                  </a:solidFill>
                  <a:latin typeface="Quantico" panose="020B0604020202020204" charset="0"/>
                </a:rPr>
                <a:t>‘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9D14A40-365F-1E15-C6A4-5F9941ACE9A8}"/>
                </a:ext>
              </a:extLst>
            </p:cNvPr>
            <p:cNvSpPr txBox="1"/>
            <p:nvPr/>
          </p:nvSpPr>
          <p:spPr>
            <a:xfrm rot="18335044">
              <a:off x="161583" y="1126439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>
                  <a:solidFill>
                    <a:schemeClr val="tx1"/>
                  </a:solidFill>
                  <a:latin typeface="Quantico" panose="020B0604020202020204" charset="0"/>
                </a:rPr>
                <a:t>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349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-0.00031 C 0.0684 -0.00031 0.12535 0.05555 0.12535 0.12438 C 0.12535 0.19321 0.0684 0.25031 -0.00035 0.25031 C -0.06927 0.25031 -0.12517 0.19321 -0.12517 0.12438 C -0.12517 0.05555 -0.28455 -0.11235 -0.32135 -0.09476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4" y="774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035 0.00031 C 0.06927 0.00031 0.12535 0.05617 0.12535 0.12531 C 0.12535 0.19413 0.06927 0.25062 -0.00035 0.25062 C -0.06927 0.25062 -0.12465 0.19413 -0.12465 0.12531 C -0.12465 0.05617 -0.11788 -0.06173 -0.10278 -0.10185 " pathEditMode="relative" rAng="0" ptsTypes="AAA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740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0.00031 C 0.06892 -0.00031 0.125 0.05555 0.125 0.12469 C 0.125 0.19352 0.06892 0.25154 0 0.25154 C -0.07031 0.25154 -0.125 0.19352 -0.125 0.12469 C -0.125 0.05555 0.03177 -0.10124 0.1099 -0.09938 " pathEditMode="relative" rAng="0" ptsTypes="AAA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0017 -0.00062 C 0.0684 -0.00062 0.12483 0.05525 0.12483 0.12438 C 0.12483 0.19321 0.0684 0.25031 -0.00017 0.25031 C -0.06962 0.25031 -0.125 0.19321 -0.125 0.12438 C -0.125 0.05525 0.04635 -0.15463 0.32569 -0.0963 " pathEditMode="relative" rAng="0" ptsTypes="AAAAA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52" y="725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20988E-6 L 0 0.15278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30B2DB4-7472-0AA8-80D4-E4B83C823817}"/>
              </a:ext>
            </a:extLst>
          </p:cNvPr>
          <p:cNvSpPr txBox="1"/>
          <p:nvPr/>
        </p:nvSpPr>
        <p:spPr>
          <a:xfrm>
            <a:off x="1044000" y="2023656"/>
            <a:ext cx="67947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400">
                <a:solidFill>
                  <a:srgbClr val="81DAEF"/>
                </a:solidFill>
              </a:rPr>
              <a:t>&lt;/</a:t>
            </a:r>
            <a:r>
              <a:rPr lang="en-US" sz="4400">
                <a:solidFill>
                  <a:schemeClr val="tx1"/>
                </a:solidFill>
                <a:latin typeface="Quantico" panose="020B0604020202020204" charset="0"/>
              </a:rPr>
              <a:t>Hvala svima na pa</a:t>
            </a:r>
            <a:r>
              <a:rPr lang="sr-Latn-RS" sz="4400">
                <a:solidFill>
                  <a:schemeClr val="tx1"/>
                </a:solidFill>
                <a:latin typeface="Quantico" panose="020B0604020202020204" charset="0"/>
              </a:rPr>
              <a:t>žnji</a:t>
            </a:r>
            <a:endParaRPr lang="en-US" sz="4400">
              <a:solidFill>
                <a:schemeClr val="tx1"/>
              </a:solidFill>
              <a:latin typeface="Quantico" panose="020B060402020202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2C2851-A3A8-CEB7-97DF-6CBF9CFABAE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11592">
            <a:off x="7148945" y="1684239"/>
            <a:ext cx="729384" cy="72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2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&lt;/</a:t>
            </a:r>
            <a:r>
              <a:rPr lang="sr-Latn-RS"/>
              <a:t>Po </a:t>
            </a:r>
            <a:r>
              <a:rPr lang="en-US"/>
              <a:t>c</a:t>
            </a:r>
            <a:r>
              <a:rPr lang="sr-Latn-RS"/>
              <a:t>emu se </a:t>
            </a:r>
            <a:r>
              <a:rPr lang="en-US"/>
              <a:t>React</a:t>
            </a:r>
            <a:r>
              <a:rPr lang="sr-Latn-RS"/>
              <a:t> izdvaja</a:t>
            </a:r>
            <a:endParaRPr/>
          </a:p>
        </p:txBody>
      </p:sp>
      <p:grpSp>
        <p:nvGrpSpPr>
          <p:cNvPr id="109" name="Google Shape;109;p17"/>
          <p:cNvGrpSpPr/>
          <p:nvPr/>
        </p:nvGrpSpPr>
        <p:grpSpPr>
          <a:xfrm>
            <a:off x="-157396" y="2628806"/>
            <a:ext cx="2886526" cy="932654"/>
            <a:chOff x="524889" y="2628806"/>
            <a:chExt cx="2886526" cy="932654"/>
          </a:xfrm>
        </p:grpSpPr>
        <p:sp>
          <p:nvSpPr>
            <p:cNvPr id="110" name="Google Shape;110;p17"/>
            <p:cNvSpPr txBox="1"/>
            <p:nvPr/>
          </p:nvSpPr>
          <p:spPr>
            <a:xfrm>
              <a:off x="1073588" y="2628806"/>
              <a:ext cx="21930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r-Latn-RS" sz="22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         React</a:t>
              </a:r>
              <a:endPara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111" name="Google Shape;111;p17"/>
            <p:cNvSpPr txBox="1"/>
            <p:nvPr/>
          </p:nvSpPr>
          <p:spPr>
            <a:xfrm>
              <a:off x="524889" y="3012760"/>
              <a:ext cx="2886526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r-Latn-RS" sz="12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       Osnovn</a:t>
              </a:r>
              <a:r>
                <a:rPr lang="en-US" sz="12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e karakteristike</a:t>
              </a:r>
              <a:endPara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sp>
        <p:nvSpPr>
          <p:cNvPr id="112" name="Google Shape;112;p17"/>
          <p:cNvSpPr/>
          <p:nvPr/>
        </p:nvSpPr>
        <p:spPr>
          <a:xfrm>
            <a:off x="508912" y="2643630"/>
            <a:ext cx="360356" cy="358831"/>
          </a:xfrm>
          <a:custGeom>
            <a:avLst/>
            <a:gdLst/>
            <a:ahLst/>
            <a:cxnLst/>
            <a:rect l="l" t="t" r="r" b="b"/>
            <a:pathLst>
              <a:path w="11348" h="11300" extrusionOk="0">
                <a:moveTo>
                  <a:pt x="7752" y="846"/>
                </a:moveTo>
                <a:cubicBezTo>
                  <a:pt x="7978" y="846"/>
                  <a:pt x="8133" y="1025"/>
                  <a:pt x="8133" y="1239"/>
                </a:cubicBezTo>
                <a:lnTo>
                  <a:pt x="8133" y="4001"/>
                </a:lnTo>
                <a:lnTo>
                  <a:pt x="4252" y="4001"/>
                </a:lnTo>
                <a:cubicBezTo>
                  <a:pt x="3763" y="4001"/>
                  <a:pt x="3359" y="4406"/>
                  <a:pt x="3359" y="4894"/>
                </a:cubicBezTo>
                <a:lnTo>
                  <a:pt x="3359" y="4990"/>
                </a:lnTo>
                <a:lnTo>
                  <a:pt x="1168" y="4990"/>
                </a:lnTo>
                <a:lnTo>
                  <a:pt x="1168" y="5001"/>
                </a:lnTo>
                <a:cubicBezTo>
                  <a:pt x="942" y="5001"/>
                  <a:pt x="787" y="4823"/>
                  <a:pt x="787" y="4609"/>
                </a:cubicBezTo>
                <a:lnTo>
                  <a:pt x="787" y="1239"/>
                </a:lnTo>
                <a:cubicBezTo>
                  <a:pt x="787" y="1013"/>
                  <a:pt x="965" y="846"/>
                  <a:pt x="1168" y="846"/>
                </a:cubicBezTo>
                <a:close/>
                <a:moveTo>
                  <a:pt x="3370" y="6621"/>
                </a:moveTo>
                <a:lnTo>
                  <a:pt x="3370" y="6978"/>
                </a:lnTo>
                <a:lnTo>
                  <a:pt x="3180" y="6978"/>
                </a:lnTo>
                <a:lnTo>
                  <a:pt x="3370" y="6621"/>
                </a:lnTo>
                <a:close/>
                <a:moveTo>
                  <a:pt x="3382" y="7335"/>
                </a:moveTo>
                <a:lnTo>
                  <a:pt x="3382" y="7490"/>
                </a:lnTo>
                <a:lnTo>
                  <a:pt x="2644" y="7490"/>
                </a:lnTo>
                <a:cubicBezTo>
                  <a:pt x="2597" y="7490"/>
                  <a:pt x="2573" y="7454"/>
                  <a:pt x="2573" y="7407"/>
                </a:cubicBezTo>
                <a:cubicBezTo>
                  <a:pt x="2573" y="7383"/>
                  <a:pt x="2585" y="7371"/>
                  <a:pt x="2597" y="7347"/>
                </a:cubicBezTo>
                <a:cubicBezTo>
                  <a:pt x="2620" y="7335"/>
                  <a:pt x="2632" y="7335"/>
                  <a:pt x="2656" y="7335"/>
                </a:cubicBezTo>
                <a:close/>
                <a:moveTo>
                  <a:pt x="8966" y="8276"/>
                </a:moveTo>
                <a:cubicBezTo>
                  <a:pt x="9062" y="8276"/>
                  <a:pt x="9133" y="8347"/>
                  <a:pt x="9133" y="8442"/>
                </a:cubicBezTo>
                <a:lnTo>
                  <a:pt x="9133" y="8573"/>
                </a:lnTo>
                <a:cubicBezTo>
                  <a:pt x="9109" y="8573"/>
                  <a:pt x="9074" y="8561"/>
                  <a:pt x="9038" y="8561"/>
                </a:cubicBezTo>
                <a:lnTo>
                  <a:pt x="7454" y="8561"/>
                </a:lnTo>
                <a:cubicBezTo>
                  <a:pt x="7419" y="8561"/>
                  <a:pt x="7395" y="8561"/>
                  <a:pt x="7359" y="8573"/>
                </a:cubicBezTo>
                <a:lnTo>
                  <a:pt x="7359" y="8442"/>
                </a:lnTo>
                <a:cubicBezTo>
                  <a:pt x="7359" y="8347"/>
                  <a:pt x="7430" y="8276"/>
                  <a:pt x="7526" y="8276"/>
                </a:cubicBezTo>
                <a:close/>
                <a:moveTo>
                  <a:pt x="9883" y="4347"/>
                </a:moveTo>
                <a:cubicBezTo>
                  <a:pt x="10193" y="4347"/>
                  <a:pt x="10443" y="4597"/>
                  <a:pt x="10443" y="4906"/>
                </a:cubicBezTo>
                <a:lnTo>
                  <a:pt x="10443" y="9276"/>
                </a:lnTo>
                <a:lnTo>
                  <a:pt x="9478" y="9276"/>
                </a:lnTo>
                <a:lnTo>
                  <a:pt x="9478" y="9109"/>
                </a:lnTo>
                <a:lnTo>
                  <a:pt x="9764" y="9109"/>
                </a:lnTo>
                <a:cubicBezTo>
                  <a:pt x="10038" y="9109"/>
                  <a:pt x="10264" y="8883"/>
                  <a:pt x="10264" y="8597"/>
                </a:cubicBezTo>
                <a:lnTo>
                  <a:pt x="10264" y="5942"/>
                </a:lnTo>
                <a:cubicBezTo>
                  <a:pt x="10264" y="5847"/>
                  <a:pt x="10193" y="5775"/>
                  <a:pt x="10097" y="5775"/>
                </a:cubicBezTo>
                <a:cubicBezTo>
                  <a:pt x="10014" y="5775"/>
                  <a:pt x="9931" y="5847"/>
                  <a:pt x="9931" y="5942"/>
                </a:cubicBezTo>
                <a:lnTo>
                  <a:pt x="9931" y="8585"/>
                </a:lnTo>
                <a:cubicBezTo>
                  <a:pt x="9931" y="8680"/>
                  <a:pt x="9859" y="8752"/>
                  <a:pt x="9764" y="8752"/>
                </a:cubicBezTo>
                <a:lnTo>
                  <a:pt x="9478" y="8752"/>
                </a:lnTo>
                <a:lnTo>
                  <a:pt x="9478" y="8419"/>
                </a:lnTo>
                <a:cubicBezTo>
                  <a:pt x="9478" y="8157"/>
                  <a:pt x="9252" y="7918"/>
                  <a:pt x="8966" y="7918"/>
                </a:cubicBezTo>
                <a:lnTo>
                  <a:pt x="7526" y="7918"/>
                </a:lnTo>
                <a:cubicBezTo>
                  <a:pt x="7264" y="7918"/>
                  <a:pt x="7026" y="8145"/>
                  <a:pt x="7026" y="8419"/>
                </a:cubicBezTo>
                <a:lnTo>
                  <a:pt x="7026" y="8752"/>
                </a:lnTo>
                <a:lnTo>
                  <a:pt x="4382" y="8752"/>
                </a:lnTo>
                <a:cubicBezTo>
                  <a:pt x="4299" y="8752"/>
                  <a:pt x="4204" y="8680"/>
                  <a:pt x="4204" y="8585"/>
                </a:cubicBezTo>
                <a:lnTo>
                  <a:pt x="4204" y="5121"/>
                </a:lnTo>
                <a:cubicBezTo>
                  <a:pt x="4204" y="5025"/>
                  <a:pt x="4287" y="4942"/>
                  <a:pt x="4382" y="4942"/>
                </a:cubicBezTo>
                <a:lnTo>
                  <a:pt x="9740" y="4942"/>
                </a:lnTo>
                <a:cubicBezTo>
                  <a:pt x="9836" y="4942"/>
                  <a:pt x="9919" y="5013"/>
                  <a:pt x="9919" y="5121"/>
                </a:cubicBezTo>
                <a:lnTo>
                  <a:pt x="9919" y="5251"/>
                </a:lnTo>
                <a:cubicBezTo>
                  <a:pt x="9919" y="5347"/>
                  <a:pt x="10002" y="5418"/>
                  <a:pt x="10086" y="5418"/>
                </a:cubicBezTo>
                <a:cubicBezTo>
                  <a:pt x="10181" y="5418"/>
                  <a:pt x="10252" y="5347"/>
                  <a:pt x="10252" y="5251"/>
                </a:cubicBezTo>
                <a:lnTo>
                  <a:pt x="10252" y="5121"/>
                </a:lnTo>
                <a:cubicBezTo>
                  <a:pt x="10252" y="4835"/>
                  <a:pt x="10026" y="4609"/>
                  <a:pt x="9740" y="4609"/>
                </a:cubicBezTo>
                <a:lnTo>
                  <a:pt x="4382" y="4609"/>
                </a:lnTo>
                <a:cubicBezTo>
                  <a:pt x="4109" y="4609"/>
                  <a:pt x="3882" y="4835"/>
                  <a:pt x="3882" y="5121"/>
                </a:cubicBezTo>
                <a:lnTo>
                  <a:pt x="3882" y="8585"/>
                </a:lnTo>
                <a:cubicBezTo>
                  <a:pt x="3882" y="8871"/>
                  <a:pt x="4109" y="9097"/>
                  <a:pt x="4382" y="9097"/>
                </a:cubicBezTo>
                <a:lnTo>
                  <a:pt x="7026" y="9097"/>
                </a:lnTo>
                <a:lnTo>
                  <a:pt x="7026" y="9252"/>
                </a:lnTo>
                <a:lnTo>
                  <a:pt x="3716" y="9252"/>
                </a:lnTo>
                <a:lnTo>
                  <a:pt x="3716" y="4906"/>
                </a:lnTo>
                <a:cubicBezTo>
                  <a:pt x="3716" y="4597"/>
                  <a:pt x="3966" y="4347"/>
                  <a:pt x="4287" y="4347"/>
                </a:cubicBezTo>
                <a:close/>
                <a:moveTo>
                  <a:pt x="7038" y="9597"/>
                </a:moveTo>
                <a:lnTo>
                  <a:pt x="7038" y="10002"/>
                </a:lnTo>
                <a:lnTo>
                  <a:pt x="3549" y="10002"/>
                </a:lnTo>
                <a:cubicBezTo>
                  <a:pt x="3539" y="10003"/>
                  <a:pt x="3529" y="10004"/>
                  <a:pt x="3520" y="10004"/>
                </a:cubicBezTo>
                <a:cubicBezTo>
                  <a:pt x="3434" y="10004"/>
                  <a:pt x="3351" y="9959"/>
                  <a:pt x="3287" y="9895"/>
                </a:cubicBezTo>
                <a:cubicBezTo>
                  <a:pt x="3216" y="9823"/>
                  <a:pt x="3168" y="9716"/>
                  <a:pt x="3168" y="9609"/>
                </a:cubicBezTo>
                <a:cubicBezTo>
                  <a:pt x="3168" y="9597"/>
                  <a:pt x="3168" y="9597"/>
                  <a:pt x="3180" y="9597"/>
                </a:cubicBezTo>
                <a:close/>
                <a:moveTo>
                  <a:pt x="10990" y="9609"/>
                </a:moveTo>
                <a:lnTo>
                  <a:pt x="10990" y="9633"/>
                </a:lnTo>
                <a:cubicBezTo>
                  <a:pt x="10979" y="9835"/>
                  <a:pt x="10812" y="10014"/>
                  <a:pt x="10598" y="10014"/>
                </a:cubicBezTo>
                <a:lnTo>
                  <a:pt x="9478" y="10014"/>
                </a:lnTo>
                <a:lnTo>
                  <a:pt x="9478" y="9609"/>
                </a:lnTo>
                <a:close/>
                <a:moveTo>
                  <a:pt x="9050" y="8883"/>
                </a:moveTo>
                <a:cubicBezTo>
                  <a:pt x="9085" y="8883"/>
                  <a:pt x="9133" y="8931"/>
                  <a:pt x="9133" y="8978"/>
                </a:cubicBezTo>
                <a:lnTo>
                  <a:pt x="9133" y="10240"/>
                </a:lnTo>
                <a:cubicBezTo>
                  <a:pt x="9133" y="10288"/>
                  <a:pt x="9085" y="10324"/>
                  <a:pt x="9050" y="10324"/>
                </a:cubicBezTo>
                <a:lnTo>
                  <a:pt x="7454" y="10324"/>
                </a:lnTo>
                <a:cubicBezTo>
                  <a:pt x="7407" y="10324"/>
                  <a:pt x="7359" y="10288"/>
                  <a:pt x="7359" y="10240"/>
                </a:cubicBezTo>
                <a:lnTo>
                  <a:pt x="7359" y="10181"/>
                </a:lnTo>
                <a:lnTo>
                  <a:pt x="7359" y="8978"/>
                </a:lnTo>
                <a:cubicBezTo>
                  <a:pt x="7359" y="8931"/>
                  <a:pt x="7407" y="8883"/>
                  <a:pt x="7454" y="8883"/>
                </a:cubicBezTo>
                <a:close/>
                <a:moveTo>
                  <a:pt x="9133" y="10645"/>
                </a:moveTo>
                <a:lnTo>
                  <a:pt x="9133" y="10776"/>
                </a:lnTo>
                <a:cubicBezTo>
                  <a:pt x="9133" y="10859"/>
                  <a:pt x="9062" y="10943"/>
                  <a:pt x="8966" y="10943"/>
                </a:cubicBezTo>
                <a:lnTo>
                  <a:pt x="7526" y="10943"/>
                </a:lnTo>
                <a:cubicBezTo>
                  <a:pt x="7442" y="10943"/>
                  <a:pt x="7359" y="10859"/>
                  <a:pt x="7359" y="10776"/>
                </a:cubicBezTo>
                <a:lnTo>
                  <a:pt x="7359" y="10645"/>
                </a:lnTo>
                <a:cubicBezTo>
                  <a:pt x="7395" y="10645"/>
                  <a:pt x="7419" y="10657"/>
                  <a:pt x="7454" y="10657"/>
                </a:cubicBezTo>
                <a:lnTo>
                  <a:pt x="9050" y="10657"/>
                </a:lnTo>
                <a:cubicBezTo>
                  <a:pt x="9074" y="10657"/>
                  <a:pt x="9109" y="10657"/>
                  <a:pt x="9133" y="10645"/>
                </a:cubicBezTo>
                <a:close/>
                <a:moveTo>
                  <a:pt x="858" y="1"/>
                </a:moveTo>
                <a:cubicBezTo>
                  <a:pt x="382" y="1"/>
                  <a:pt x="1" y="382"/>
                  <a:pt x="1" y="858"/>
                </a:cubicBezTo>
                <a:lnTo>
                  <a:pt x="1" y="5561"/>
                </a:lnTo>
                <a:cubicBezTo>
                  <a:pt x="1" y="6037"/>
                  <a:pt x="382" y="6430"/>
                  <a:pt x="858" y="6430"/>
                </a:cubicBezTo>
                <a:lnTo>
                  <a:pt x="1334" y="6430"/>
                </a:lnTo>
                <a:cubicBezTo>
                  <a:pt x="1430" y="6430"/>
                  <a:pt x="1501" y="6359"/>
                  <a:pt x="1501" y="6264"/>
                </a:cubicBezTo>
                <a:cubicBezTo>
                  <a:pt x="1501" y="6180"/>
                  <a:pt x="1430" y="6097"/>
                  <a:pt x="1334" y="6097"/>
                </a:cubicBezTo>
                <a:lnTo>
                  <a:pt x="858" y="6097"/>
                </a:lnTo>
                <a:cubicBezTo>
                  <a:pt x="572" y="6097"/>
                  <a:pt x="334" y="5859"/>
                  <a:pt x="334" y="5585"/>
                </a:cubicBezTo>
                <a:lnTo>
                  <a:pt x="334" y="882"/>
                </a:lnTo>
                <a:cubicBezTo>
                  <a:pt x="334" y="596"/>
                  <a:pt x="572" y="358"/>
                  <a:pt x="858" y="358"/>
                </a:cubicBezTo>
                <a:lnTo>
                  <a:pt x="8062" y="358"/>
                </a:lnTo>
                <a:cubicBezTo>
                  <a:pt x="8347" y="358"/>
                  <a:pt x="8585" y="596"/>
                  <a:pt x="8585" y="882"/>
                </a:cubicBezTo>
                <a:lnTo>
                  <a:pt x="8585" y="4001"/>
                </a:lnTo>
                <a:lnTo>
                  <a:pt x="8478" y="4001"/>
                </a:lnTo>
                <a:lnTo>
                  <a:pt x="8478" y="1215"/>
                </a:lnTo>
                <a:cubicBezTo>
                  <a:pt x="8478" y="822"/>
                  <a:pt x="8157" y="489"/>
                  <a:pt x="7752" y="489"/>
                </a:cubicBezTo>
                <a:lnTo>
                  <a:pt x="1168" y="489"/>
                </a:lnTo>
                <a:cubicBezTo>
                  <a:pt x="775" y="489"/>
                  <a:pt x="442" y="822"/>
                  <a:pt x="442" y="1215"/>
                </a:cubicBezTo>
                <a:lnTo>
                  <a:pt x="442" y="4597"/>
                </a:lnTo>
                <a:cubicBezTo>
                  <a:pt x="442" y="5001"/>
                  <a:pt x="775" y="5323"/>
                  <a:pt x="1168" y="5323"/>
                </a:cubicBezTo>
                <a:lnTo>
                  <a:pt x="3370" y="5323"/>
                </a:lnTo>
                <a:lnTo>
                  <a:pt x="3370" y="6085"/>
                </a:lnTo>
                <a:lnTo>
                  <a:pt x="2001" y="6085"/>
                </a:lnTo>
                <a:cubicBezTo>
                  <a:pt x="1918" y="6085"/>
                  <a:pt x="1846" y="6156"/>
                  <a:pt x="1846" y="6252"/>
                </a:cubicBezTo>
                <a:cubicBezTo>
                  <a:pt x="1846" y="6335"/>
                  <a:pt x="1918" y="6418"/>
                  <a:pt x="2001" y="6418"/>
                </a:cubicBezTo>
                <a:lnTo>
                  <a:pt x="3109" y="6418"/>
                </a:lnTo>
                <a:lnTo>
                  <a:pt x="2811" y="6978"/>
                </a:lnTo>
                <a:lnTo>
                  <a:pt x="2656" y="6978"/>
                </a:lnTo>
                <a:cubicBezTo>
                  <a:pt x="2561" y="6978"/>
                  <a:pt x="2454" y="7026"/>
                  <a:pt x="2358" y="7097"/>
                </a:cubicBezTo>
                <a:cubicBezTo>
                  <a:pt x="2287" y="7168"/>
                  <a:pt x="2239" y="7276"/>
                  <a:pt x="2239" y="7395"/>
                </a:cubicBezTo>
                <a:cubicBezTo>
                  <a:pt x="2239" y="7621"/>
                  <a:pt x="2418" y="7811"/>
                  <a:pt x="2656" y="7811"/>
                </a:cubicBezTo>
                <a:lnTo>
                  <a:pt x="3394" y="7811"/>
                </a:lnTo>
                <a:lnTo>
                  <a:pt x="3394" y="9276"/>
                </a:lnTo>
                <a:lnTo>
                  <a:pt x="3192" y="9276"/>
                </a:lnTo>
                <a:cubicBezTo>
                  <a:pt x="3001" y="9276"/>
                  <a:pt x="2835" y="9431"/>
                  <a:pt x="2835" y="9633"/>
                </a:cubicBezTo>
                <a:cubicBezTo>
                  <a:pt x="2835" y="9823"/>
                  <a:pt x="2918" y="10002"/>
                  <a:pt x="3049" y="10145"/>
                </a:cubicBezTo>
                <a:cubicBezTo>
                  <a:pt x="3180" y="10288"/>
                  <a:pt x="3370" y="10359"/>
                  <a:pt x="3573" y="10359"/>
                </a:cubicBezTo>
                <a:lnTo>
                  <a:pt x="7049" y="10359"/>
                </a:lnTo>
                <a:lnTo>
                  <a:pt x="7049" y="10788"/>
                </a:lnTo>
                <a:cubicBezTo>
                  <a:pt x="7049" y="11062"/>
                  <a:pt x="7276" y="11300"/>
                  <a:pt x="7550" y="11300"/>
                </a:cubicBezTo>
                <a:lnTo>
                  <a:pt x="9002" y="11300"/>
                </a:lnTo>
                <a:cubicBezTo>
                  <a:pt x="9264" y="11300"/>
                  <a:pt x="9502" y="11074"/>
                  <a:pt x="9502" y="10788"/>
                </a:cubicBezTo>
                <a:lnTo>
                  <a:pt x="9502" y="10359"/>
                </a:lnTo>
                <a:lnTo>
                  <a:pt x="10621" y="10359"/>
                </a:lnTo>
                <a:cubicBezTo>
                  <a:pt x="11026" y="10359"/>
                  <a:pt x="11348" y="10026"/>
                  <a:pt x="11348" y="9633"/>
                </a:cubicBezTo>
                <a:cubicBezTo>
                  <a:pt x="11324" y="9526"/>
                  <a:pt x="11276" y="9431"/>
                  <a:pt x="11217" y="9371"/>
                </a:cubicBezTo>
                <a:cubicBezTo>
                  <a:pt x="11157" y="9312"/>
                  <a:pt x="11074" y="9276"/>
                  <a:pt x="10967" y="9276"/>
                </a:cubicBezTo>
                <a:lnTo>
                  <a:pt x="10776" y="9276"/>
                </a:lnTo>
                <a:lnTo>
                  <a:pt x="10776" y="4906"/>
                </a:lnTo>
                <a:cubicBezTo>
                  <a:pt x="10776" y="4418"/>
                  <a:pt x="10371" y="4013"/>
                  <a:pt x="9883" y="4013"/>
                </a:cubicBezTo>
                <a:lnTo>
                  <a:pt x="8931" y="4013"/>
                </a:lnTo>
                <a:lnTo>
                  <a:pt x="8931" y="858"/>
                </a:lnTo>
                <a:cubicBezTo>
                  <a:pt x="8931" y="382"/>
                  <a:pt x="8538" y="1"/>
                  <a:pt x="806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13" name="Google Shape;113;p17"/>
          <p:cNvGrpSpPr/>
          <p:nvPr/>
        </p:nvGrpSpPr>
        <p:grpSpPr>
          <a:xfrm>
            <a:off x="3301978" y="1469163"/>
            <a:ext cx="4582963" cy="457212"/>
            <a:chOff x="3984263" y="1469163"/>
            <a:chExt cx="4099425" cy="457212"/>
          </a:xfrm>
        </p:grpSpPr>
        <p:sp>
          <p:nvSpPr>
            <p:cNvPr id="114" name="Google Shape;114;p17"/>
            <p:cNvSpPr txBox="1"/>
            <p:nvPr/>
          </p:nvSpPr>
          <p:spPr>
            <a:xfrm>
              <a:off x="3984263" y="1469163"/>
              <a:ext cx="1867896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r-Latn-RS" sz="22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Komponente</a:t>
              </a:r>
              <a:endPara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115" name="Google Shape;115;p17"/>
            <p:cNvSpPr txBox="1"/>
            <p:nvPr/>
          </p:nvSpPr>
          <p:spPr>
            <a:xfrm>
              <a:off x="5537849" y="1469175"/>
              <a:ext cx="2545839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ource Code Pro"/>
                <a:buChar char="●"/>
              </a:pPr>
              <a:r>
                <a:rPr lang="en-US" sz="11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Osnovn</a:t>
              </a:r>
              <a:r>
                <a:rPr lang="sr-Latn-RS" sz="11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a</a:t>
              </a:r>
              <a:r>
                <a:rPr lang="en-US" sz="11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 gradivn</a:t>
              </a:r>
              <a:r>
                <a:rPr lang="sr-Latn-RS" sz="11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a</a:t>
              </a:r>
              <a:r>
                <a:rPr lang="en-US" sz="11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 jedinic</a:t>
              </a:r>
              <a:r>
                <a:rPr lang="sr-Latn-RS" sz="11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a</a:t>
              </a:r>
              <a:r>
                <a:rPr lang="en-US" sz="11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 React aplikacij</a:t>
              </a:r>
              <a:r>
                <a:rPr lang="sr-Latn-RS" sz="11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a</a:t>
              </a:r>
              <a:endParaRPr lang="en-US" sz="1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116" name="Google Shape;116;p17"/>
          <p:cNvGrpSpPr/>
          <p:nvPr/>
        </p:nvGrpSpPr>
        <p:grpSpPr>
          <a:xfrm>
            <a:off x="3301977" y="2242258"/>
            <a:ext cx="4582965" cy="457209"/>
            <a:chOff x="3984263" y="2242258"/>
            <a:chExt cx="4099427" cy="457209"/>
          </a:xfrm>
        </p:grpSpPr>
        <p:sp>
          <p:nvSpPr>
            <p:cNvPr id="117" name="Google Shape;117;p17"/>
            <p:cNvSpPr txBox="1"/>
            <p:nvPr/>
          </p:nvSpPr>
          <p:spPr>
            <a:xfrm>
              <a:off x="3984263" y="2242258"/>
              <a:ext cx="1553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r-Latn-RS" sz="22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JSX</a:t>
              </a:r>
              <a:endPara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118" name="Google Shape;118;p17"/>
            <p:cNvSpPr txBox="1"/>
            <p:nvPr/>
          </p:nvSpPr>
          <p:spPr>
            <a:xfrm>
              <a:off x="5537850" y="2242267"/>
              <a:ext cx="254584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ource Code Pro"/>
                <a:buChar char="●"/>
              </a:pPr>
              <a:r>
                <a:rPr lang="sr-Latn-RS" sz="11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P</a:t>
              </a:r>
              <a:r>
                <a:rPr lang="en-US" sz="11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isanje HTML-sličnog koda unutar JavaScript-a</a:t>
              </a:r>
              <a:endParaRPr sz="1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119" name="Google Shape;119;p17"/>
          <p:cNvGrpSpPr/>
          <p:nvPr/>
        </p:nvGrpSpPr>
        <p:grpSpPr>
          <a:xfrm>
            <a:off x="3301976" y="3015354"/>
            <a:ext cx="4582965" cy="457204"/>
            <a:chOff x="3984262" y="3015354"/>
            <a:chExt cx="4099429" cy="457204"/>
          </a:xfrm>
        </p:grpSpPr>
        <p:sp>
          <p:nvSpPr>
            <p:cNvPr id="120" name="Google Shape;120;p17"/>
            <p:cNvSpPr txBox="1"/>
            <p:nvPr/>
          </p:nvSpPr>
          <p:spPr>
            <a:xfrm>
              <a:off x="3984262" y="3015354"/>
              <a:ext cx="1966371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r-Latn-RS" sz="22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Virtuelni dom</a:t>
              </a:r>
              <a:endPara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121" name="Google Shape;121;p17"/>
            <p:cNvSpPr txBox="1"/>
            <p:nvPr/>
          </p:nvSpPr>
          <p:spPr>
            <a:xfrm>
              <a:off x="5537849" y="3015358"/>
              <a:ext cx="2545842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ource Code Pro"/>
                <a:buChar char="●"/>
              </a:pPr>
              <a:r>
                <a:rPr lang="en-US" sz="11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Koncept optimizacije za brže ažuriranje interfejsa</a:t>
              </a:r>
              <a:endParaRPr sz="1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122" name="Google Shape;122;p17"/>
          <p:cNvGrpSpPr/>
          <p:nvPr/>
        </p:nvGrpSpPr>
        <p:grpSpPr>
          <a:xfrm>
            <a:off x="3301977" y="3788450"/>
            <a:ext cx="4582965" cy="457200"/>
            <a:chOff x="3984262" y="3788450"/>
            <a:chExt cx="4099430" cy="457200"/>
          </a:xfrm>
        </p:grpSpPr>
        <p:sp>
          <p:nvSpPr>
            <p:cNvPr id="123" name="Google Shape;123;p17"/>
            <p:cNvSpPr txBox="1"/>
            <p:nvPr/>
          </p:nvSpPr>
          <p:spPr>
            <a:xfrm>
              <a:off x="3984262" y="3788450"/>
              <a:ext cx="1867897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r-Latn-RS" sz="22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Popularnost</a:t>
              </a:r>
              <a:endPara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124" name="Google Shape;124;p17"/>
            <p:cNvSpPr txBox="1"/>
            <p:nvPr/>
          </p:nvSpPr>
          <p:spPr>
            <a:xfrm>
              <a:off x="5537850" y="3788450"/>
              <a:ext cx="2545842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ource Code Pro"/>
                <a:buChar char="●"/>
              </a:pPr>
              <a:r>
                <a:rPr lang="sr-Latn-RS" sz="11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Široki spektar biblioteka i dostupnih materijali</a:t>
              </a:r>
              <a:endParaRPr sz="1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cxnSp>
        <p:nvCxnSpPr>
          <p:cNvPr id="125" name="Google Shape;125;p17"/>
          <p:cNvCxnSpPr>
            <a:cxnSpLocks/>
            <a:stCxn id="110" idx="3"/>
            <a:endCxn id="114" idx="1"/>
          </p:cNvCxnSpPr>
          <p:nvPr/>
        </p:nvCxnSpPr>
        <p:spPr>
          <a:xfrm flipV="1">
            <a:off x="2584303" y="1697763"/>
            <a:ext cx="717675" cy="115964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" name="Google Shape;126;p17"/>
          <p:cNvCxnSpPr>
            <a:cxnSpLocks/>
            <a:stCxn id="110" idx="3"/>
            <a:endCxn id="123" idx="1"/>
          </p:cNvCxnSpPr>
          <p:nvPr/>
        </p:nvCxnSpPr>
        <p:spPr>
          <a:xfrm>
            <a:off x="2584303" y="2857406"/>
            <a:ext cx="717674" cy="115964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" name="Google Shape;127;p17"/>
          <p:cNvCxnSpPr>
            <a:stCxn id="110" idx="3"/>
            <a:endCxn id="117" idx="1"/>
          </p:cNvCxnSpPr>
          <p:nvPr/>
        </p:nvCxnSpPr>
        <p:spPr>
          <a:xfrm flipV="1">
            <a:off x="2584303" y="2470858"/>
            <a:ext cx="717674" cy="38654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" name="Google Shape;128;p17"/>
          <p:cNvCxnSpPr>
            <a:cxnSpLocks/>
            <a:stCxn id="110" idx="3"/>
            <a:endCxn id="120" idx="1"/>
          </p:cNvCxnSpPr>
          <p:nvPr/>
        </p:nvCxnSpPr>
        <p:spPr>
          <a:xfrm>
            <a:off x="2584303" y="2857406"/>
            <a:ext cx="717673" cy="38654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421F251-A779-3070-CEE6-AE11C6AA2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250" y="3047113"/>
            <a:ext cx="476250" cy="474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D44E4F-01AB-3CD1-C9FA-F800D2A55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436" y="1469164"/>
            <a:ext cx="476250" cy="474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5B5594-9160-4706-9BAB-86888E617F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0436" y="2242259"/>
            <a:ext cx="476250" cy="4740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6C5143-BF0D-7190-40FE-8C11163906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7487" y="3788450"/>
            <a:ext cx="476250" cy="47400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F82098C-D1D9-4577-64BE-DFECBD0C62CC}"/>
              </a:ext>
            </a:extLst>
          </p:cNvPr>
          <p:cNvGrpSpPr/>
          <p:nvPr/>
        </p:nvGrpSpPr>
        <p:grpSpPr>
          <a:xfrm>
            <a:off x="1842922" y="589972"/>
            <a:ext cx="369332" cy="369332"/>
            <a:chOff x="107722" y="1130848"/>
            <a:chExt cx="369332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129711-76DC-9E84-9D0B-1E92356706E5}"/>
                </a:ext>
              </a:extLst>
            </p:cNvPr>
            <p:cNvSpPr txBox="1"/>
            <p:nvPr/>
          </p:nvSpPr>
          <p:spPr>
            <a:xfrm rot="2170424">
              <a:off x="113587" y="1130848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>
                  <a:solidFill>
                    <a:schemeClr val="tx1"/>
                  </a:solidFill>
                  <a:latin typeface="Quantico" panose="020B0604020202020204" charset="0"/>
                </a:rPr>
                <a:t>‘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7F6779-5AE7-FEE4-DF2C-FAC97F5CB952}"/>
                </a:ext>
              </a:extLst>
            </p:cNvPr>
            <p:cNvSpPr txBox="1"/>
            <p:nvPr/>
          </p:nvSpPr>
          <p:spPr>
            <a:xfrm rot="18335044">
              <a:off x="161583" y="1126439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>
                  <a:solidFill>
                    <a:schemeClr val="tx1"/>
                  </a:solidFill>
                  <a:latin typeface="Quantico" panose="020B0604020202020204" charset="0"/>
                </a:rPr>
                <a:t>‘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C99AC"/>
                </a:solidFill>
              </a:rPr>
              <a:t>&lt;/</a:t>
            </a:r>
            <a:r>
              <a:rPr lang="en-US"/>
              <a:t>React </a:t>
            </a:r>
            <a:r>
              <a:rPr lang="sr-Cyrl-RS"/>
              <a:t>– </a:t>
            </a:r>
            <a:r>
              <a:rPr lang="sr-Latn-RS"/>
              <a:t>tehnologija klijentskog dela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6540E8-9685-3CF3-5D56-4302CE22E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056288"/>
            <a:ext cx="7704000" cy="346816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1DAEF"/>
                </a:solidFill>
              </a:rPr>
              <a:t>&lt;/</a:t>
            </a:r>
            <a:r>
              <a:rPr lang="en-US"/>
              <a:t>React </a:t>
            </a:r>
            <a:r>
              <a:rPr lang="sr-Cyrl-RS"/>
              <a:t>– </a:t>
            </a:r>
            <a:r>
              <a:rPr lang="en-US"/>
              <a:t>popularnost</a:t>
            </a:r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42AD6CF-4BED-1E6D-C8CC-11F964D19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1" y="977702"/>
            <a:ext cx="8743117" cy="342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098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79797"/>
                </a:solidFill>
              </a:rPr>
              <a:t>&lt;/</a:t>
            </a:r>
            <a:r>
              <a:rPr lang="en-US"/>
              <a:t>React – JSX </a:t>
            </a:r>
            <a:r>
              <a:rPr lang="en-US" b="0" i="0">
                <a:solidFill>
                  <a:schemeClr val="tx1"/>
                </a:solidFill>
                <a:effectLst/>
                <a:latin typeface="Quantico" panose="020B0604020202020204" charset="0"/>
              </a:rPr>
              <a:t>(JavaScript XML) </a:t>
            </a:r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2D8D3F-9070-30C8-3556-19F142698FA7}"/>
              </a:ext>
            </a:extLst>
          </p:cNvPr>
          <p:cNvSpPr txBox="1"/>
          <p:nvPr/>
        </p:nvSpPr>
        <p:spPr>
          <a:xfrm>
            <a:off x="720000" y="1753271"/>
            <a:ext cx="4169744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Quantico" panose="020B0604020202020204" charset="0"/>
              </a:rPr>
              <a:t>O</a:t>
            </a:r>
            <a:r>
              <a:rPr lang="en-US" sz="1800" b="0" i="0" u="none" strike="noStrike">
                <a:solidFill>
                  <a:schemeClr val="tx1"/>
                </a:solidFill>
                <a:effectLst/>
                <a:latin typeface="Quantico" panose="020B0604020202020204" charset="0"/>
              </a:rPr>
              <a:t>mogućava pisanje sintakse sličnu HTML-u unutar JavaScript kod</a:t>
            </a:r>
            <a:endParaRPr lang="en-US" sz="1800">
              <a:solidFill>
                <a:schemeClr val="tx1"/>
              </a:solidFill>
              <a:latin typeface="Quantico" panose="020B0604020202020204" charset="0"/>
            </a:endParaRPr>
          </a:p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Quantico" panose="020B0604020202020204" charset="0"/>
              </a:rPr>
              <a:t>B</a:t>
            </a:r>
            <a:r>
              <a:rPr lang="en-US" sz="1800" b="0" i="0">
                <a:solidFill>
                  <a:schemeClr val="tx1"/>
                </a:solidFill>
                <a:effectLst/>
                <a:latin typeface="Quantico" panose="020B0604020202020204" charset="0"/>
              </a:rPr>
              <a:t>rži od običnog JavaScript-a. </a:t>
            </a:r>
          </a:p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Quantico" panose="020B0604020202020204" charset="0"/>
              </a:rPr>
              <a:t>J</a:t>
            </a:r>
            <a:r>
              <a:rPr lang="en-US" sz="1800" b="0" i="0">
                <a:solidFill>
                  <a:schemeClr val="tx1"/>
                </a:solidFill>
                <a:effectLst/>
                <a:latin typeface="Quantico" panose="020B0604020202020204" charset="0"/>
              </a:rPr>
              <a:t>ednostavno kreiranje ovih komponenata</a:t>
            </a:r>
          </a:p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l-PL" sz="1800" b="0" i="0">
                <a:solidFill>
                  <a:schemeClr val="tx1"/>
                </a:solidFill>
                <a:effectLst/>
                <a:latin typeface="Quantico" panose="020B0604020202020204" charset="0"/>
              </a:rPr>
              <a:t>JSX je izraz u JavaScript-u</a:t>
            </a:r>
            <a:r>
              <a:rPr lang="en-US" sz="1800" b="0" i="0">
                <a:solidFill>
                  <a:schemeClr val="tx1"/>
                </a:solidFill>
                <a:effectLst/>
                <a:latin typeface="Quantico" panose="020B0604020202020204" charset="0"/>
              </a:rPr>
              <a:t>, </a:t>
            </a:r>
            <a:endParaRPr lang="en-US" sz="1800">
              <a:solidFill>
                <a:schemeClr val="tx1"/>
              </a:solidFill>
              <a:latin typeface="Quantico" panose="020B060402020202020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ED37488-BB6C-E561-6F1F-A19F9E01EF52}"/>
              </a:ext>
            </a:extLst>
          </p:cNvPr>
          <p:cNvCxnSpPr>
            <a:cxnSpLocks/>
          </p:cNvCxnSpPr>
          <p:nvPr/>
        </p:nvCxnSpPr>
        <p:spPr>
          <a:xfrm>
            <a:off x="5027416" y="1376245"/>
            <a:ext cx="0" cy="3126153"/>
          </a:xfrm>
          <a:prstGeom prst="line">
            <a:avLst/>
          </a:prstGeom>
          <a:ln>
            <a:solidFill>
              <a:srgbClr val="F797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97FBF96-AD7E-ED66-1142-C36154D4102A}"/>
              </a:ext>
            </a:extLst>
          </p:cNvPr>
          <p:cNvSpPr txBox="1"/>
          <p:nvPr/>
        </p:nvSpPr>
        <p:spPr>
          <a:xfrm>
            <a:off x="5113389" y="1753271"/>
            <a:ext cx="403061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Greeting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isLoggedIn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 {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isLoggedIn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(</a:t>
            </a:r>
            <a:endParaRPr lang="en-US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2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2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Welcome, 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12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2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) : (</a:t>
            </a:r>
            <a:endParaRPr lang="en-US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2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2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Please log in to continue.</a:t>
            </a:r>
            <a:r>
              <a:rPr lang="en-US" sz="12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2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)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);</a:t>
            </a:r>
          </a:p>
          <a:p>
            <a:r>
              <a:rPr lang="en-US" sz="1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159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4B16F"/>
                </a:solidFill>
              </a:rPr>
              <a:t>&lt;/</a:t>
            </a:r>
            <a:r>
              <a:rPr lang="en-US"/>
              <a:t> React - DOM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5BBAC7-3539-D5D6-4EDD-F673EB657E6E}"/>
              </a:ext>
            </a:extLst>
          </p:cNvPr>
          <p:cNvSpPr/>
          <p:nvPr/>
        </p:nvSpPr>
        <p:spPr>
          <a:xfrm>
            <a:off x="3406589" y="1192302"/>
            <a:ext cx="1645920" cy="548640"/>
          </a:xfrm>
          <a:prstGeom prst="rect">
            <a:avLst/>
          </a:prstGeom>
          <a:noFill/>
          <a:ln>
            <a:solidFill>
              <a:srgbClr val="3B9F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Quantico" panose="020B0604020202020204" charset="0"/>
              </a:rPr>
              <a:t>Document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403F61-4EA7-FBE1-443B-49833A5A9D7F}"/>
              </a:ext>
            </a:extLst>
          </p:cNvPr>
          <p:cNvSpPr/>
          <p:nvPr/>
        </p:nvSpPr>
        <p:spPr>
          <a:xfrm>
            <a:off x="591670" y="2723476"/>
            <a:ext cx="1645920" cy="548640"/>
          </a:xfrm>
          <a:prstGeom prst="rect">
            <a:avLst/>
          </a:prstGeom>
          <a:noFill/>
          <a:ln>
            <a:solidFill>
              <a:srgbClr val="3B9F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Quantico" panose="020B0604020202020204" charset="0"/>
              </a:rPr>
              <a:t>Element:</a:t>
            </a:r>
          </a:p>
          <a:p>
            <a:pPr algn="ctr"/>
            <a:r>
              <a:rPr lang="en-US" sz="1600">
                <a:solidFill>
                  <a:schemeClr val="tx1"/>
                </a:solidFill>
                <a:latin typeface="Quantico" panose="020B0604020202020204" charset="0"/>
              </a:rPr>
              <a:t>&lt;head&gt;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DC69D5-C7BA-6DFD-0591-C9D2BC3EDE3B}"/>
              </a:ext>
            </a:extLst>
          </p:cNvPr>
          <p:cNvSpPr/>
          <p:nvPr/>
        </p:nvSpPr>
        <p:spPr>
          <a:xfrm>
            <a:off x="5764306" y="2723026"/>
            <a:ext cx="1645920" cy="548640"/>
          </a:xfrm>
          <a:prstGeom prst="rect">
            <a:avLst/>
          </a:prstGeom>
          <a:noFill/>
          <a:ln>
            <a:solidFill>
              <a:srgbClr val="3B9F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Quantico" panose="020B0604020202020204" charset="0"/>
              </a:rPr>
              <a:t>Element:</a:t>
            </a:r>
          </a:p>
          <a:p>
            <a:pPr algn="ctr"/>
            <a:r>
              <a:rPr lang="en-US" sz="1600">
                <a:solidFill>
                  <a:schemeClr val="tx1"/>
                </a:solidFill>
                <a:latin typeface="Quantico" panose="020B0604020202020204" charset="0"/>
              </a:rPr>
              <a:t>&lt;body&gt;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26DAB8-A727-1856-68E1-2349C16FD861}"/>
              </a:ext>
            </a:extLst>
          </p:cNvPr>
          <p:cNvSpPr/>
          <p:nvPr/>
        </p:nvSpPr>
        <p:spPr>
          <a:xfrm>
            <a:off x="591670" y="4152907"/>
            <a:ext cx="1645920" cy="548640"/>
          </a:xfrm>
          <a:prstGeom prst="rect">
            <a:avLst/>
          </a:prstGeom>
          <a:noFill/>
          <a:ln>
            <a:solidFill>
              <a:srgbClr val="3B9F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Quantico" panose="020B0604020202020204" charset="0"/>
              </a:rPr>
              <a:t>Text:</a:t>
            </a:r>
          </a:p>
          <a:p>
            <a:pPr algn="ctr"/>
            <a:r>
              <a:rPr lang="en-US" sz="1600">
                <a:solidFill>
                  <a:schemeClr val="tx1"/>
                </a:solidFill>
                <a:latin typeface="Quantico" panose="020B0604020202020204" charset="0"/>
              </a:rPr>
              <a:t>“My title”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424C11-8ED0-0F50-DE9D-8A10B9592092}"/>
              </a:ext>
            </a:extLst>
          </p:cNvPr>
          <p:cNvSpPr/>
          <p:nvPr/>
        </p:nvSpPr>
        <p:spPr>
          <a:xfrm>
            <a:off x="591670" y="3433484"/>
            <a:ext cx="1645920" cy="548640"/>
          </a:xfrm>
          <a:prstGeom prst="rect">
            <a:avLst/>
          </a:prstGeom>
          <a:noFill/>
          <a:ln>
            <a:solidFill>
              <a:srgbClr val="3B9F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Quantico" panose="020B0604020202020204" charset="0"/>
              </a:rPr>
              <a:t>Element:</a:t>
            </a:r>
          </a:p>
          <a:p>
            <a:pPr algn="ctr"/>
            <a:r>
              <a:rPr lang="en-US" sz="1600">
                <a:solidFill>
                  <a:schemeClr val="tx1"/>
                </a:solidFill>
                <a:latin typeface="Quantico" panose="020B0604020202020204" charset="0"/>
              </a:rPr>
              <a:t>&lt;Title&gt;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10F5F6-33FF-1F9D-06C4-3156B6833BE1}"/>
              </a:ext>
            </a:extLst>
          </p:cNvPr>
          <p:cNvSpPr/>
          <p:nvPr/>
        </p:nvSpPr>
        <p:spPr>
          <a:xfrm>
            <a:off x="4572000" y="3563455"/>
            <a:ext cx="1645920" cy="548640"/>
          </a:xfrm>
          <a:prstGeom prst="rect">
            <a:avLst/>
          </a:prstGeom>
          <a:noFill/>
          <a:ln>
            <a:solidFill>
              <a:srgbClr val="3B9F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Quantico" panose="020B0604020202020204" charset="0"/>
              </a:rPr>
              <a:t>Element:</a:t>
            </a:r>
          </a:p>
          <a:p>
            <a:pPr algn="ctr"/>
            <a:r>
              <a:rPr lang="en-US" sz="1600">
                <a:solidFill>
                  <a:schemeClr val="tx1"/>
                </a:solidFill>
                <a:latin typeface="Quantico" panose="020B0604020202020204" charset="0"/>
              </a:rPr>
              <a:t>&lt;a&gt;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D27575-0A6A-5E28-8043-5829128B9E3B}"/>
              </a:ext>
            </a:extLst>
          </p:cNvPr>
          <p:cNvSpPr/>
          <p:nvPr/>
        </p:nvSpPr>
        <p:spPr>
          <a:xfrm>
            <a:off x="6962887" y="3563455"/>
            <a:ext cx="1645920" cy="548640"/>
          </a:xfrm>
          <a:prstGeom prst="rect">
            <a:avLst/>
          </a:prstGeom>
          <a:noFill/>
          <a:ln>
            <a:solidFill>
              <a:srgbClr val="3B9F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Quantico" panose="020B0604020202020204" charset="0"/>
              </a:rPr>
              <a:t>Element:</a:t>
            </a:r>
          </a:p>
          <a:p>
            <a:pPr algn="ctr"/>
            <a:r>
              <a:rPr lang="en-US" sz="1600">
                <a:solidFill>
                  <a:schemeClr val="tx1"/>
                </a:solidFill>
                <a:latin typeface="Quantico" panose="020B0604020202020204" charset="0"/>
              </a:rPr>
              <a:t>&lt;h1&gt;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792225-8D93-EBC1-3D6C-F20BCB9F8700}"/>
              </a:ext>
            </a:extLst>
          </p:cNvPr>
          <p:cNvSpPr/>
          <p:nvPr/>
        </p:nvSpPr>
        <p:spPr>
          <a:xfrm>
            <a:off x="4572000" y="4287976"/>
            <a:ext cx="1645920" cy="548640"/>
          </a:xfrm>
          <a:prstGeom prst="rect">
            <a:avLst/>
          </a:prstGeom>
          <a:noFill/>
          <a:ln>
            <a:solidFill>
              <a:srgbClr val="3B9F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Quantico" panose="020B0604020202020204" charset="0"/>
              </a:rPr>
              <a:t>Text:</a:t>
            </a:r>
          </a:p>
          <a:p>
            <a:pPr algn="ctr"/>
            <a:r>
              <a:rPr lang="en-US" sz="1600">
                <a:solidFill>
                  <a:schemeClr val="tx1"/>
                </a:solidFill>
                <a:latin typeface="Quantico" panose="020B0604020202020204" charset="0"/>
              </a:rPr>
              <a:t>“My link”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D808F3-1311-ADFA-4643-691AD721D54B}"/>
              </a:ext>
            </a:extLst>
          </p:cNvPr>
          <p:cNvSpPr/>
          <p:nvPr/>
        </p:nvSpPr>
        <p:spPr>
          <a:xfrm>
            <a:off x="2758002" y="3553322"/>
            <a:ext cx="1645920" cy="548640"/>
          </a:xfrm>
          <a:prstGeom prst="rect">
            <a:avLst/>
          </a:prstGeom>
          <a:noFill/>
          <a:ln>
            <a:solidFill>
              <a:srgbClr val="3B9F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Quantico" panose="020B0604020202020204" charset="0"/>
              </a:rPr>
              <a:t>Atribute:</a:t>
            </a:r>
          </a:p>
          <a:p>
            <a:pPr algn="ctr"/>
            <a:r>
              <a:rPr lang="en-US" sz="1600">
                <a:solidFill>
                  <a:schemeClr val="tx1"/>
                </a:solidFill>
                <a:latin typeface="Quantico" panose="020B0604020202020204" charset="0"/>
              </a:rPr>
              <a:t>“href”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1AB9657-CE92-7D2B-F0B4-93D261689713}"/>
              </a:ext>
            </a:extLst>
          </p:cNvPr>
          <p:cNvCxnSpPr>
            <a:cxnSpLocks/>
          </p:cNvCxnSpPr>
          <p:nvPr/>
        </p:nvCxnSpPr>
        <p:spPr>
          <a:xfrm>
            <a:off x="1420905" y="2608731"/>
            <a:ext cx="5172636" cy="0"/>
          </a:xfrm>
          <a:prstGeom prst="line">
            <a:avLst/>
          </a:prstGeom>
          <a:ln w="28575">
            <a:solidFill>
              <a:srgbClr val="3B9F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85D40B1-06B3-E549-562E-3086BD06E5D4}"/>
              </a:ext>
            </a:extLst>
          </p:cNvPr>
          <p:cNvCxnSpPr>
            <a:cxnSpLocks/>
          </p:cNvCxnSpPr>
          <p:nvPr/>
        </p:nvCxnSpPr>
        <p:spPr>
          <a:xfrm flipH="1">
            <a:off x="1414630" y="2599766"/>
            <a:ext cx="6275" cy="137160"/>
          </a:xfrm>
          <a:prstGeom prst="line">
            <a:avLst/>
          </a:prstGeom>
          <a:ln w="28575">
            <a:solidFill>
              <a:srgbClr val="3B9F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9231837-3B33-B0FA-8426-C6500595F89C}"/>
              </a:ext>
            </a:extLst>
          </p:cNvPr>
          <p:cNvCxnSpPr>
            <a:cxnSpLocks/>
          </p:cNvCxnSpPr>
          <p:nvPr/>
        </p:nvCxnSpPr>
        <p:spPr>
          <a:xfrm flipV="1">
            <a:off x="6587266" y="2599766"/>
            <a:ext cx="6275" cy="137160"/>
          </a:xfrm>
          <a:prstGeom prst="line">
            <a:avLst/>
          </a:prstGeom>
          <a:ln w="28575">
            <a:solidFill>
              <a:srgbClr val="3B9F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30B3727-5673-D329-CFBE-3A5A7101D70F}"/>
              </a:ext>
            </a:extLst>
          </p:cNvPr>
          <p:cNvCxnSpPr/>
          <p:nvPr/>
        </p:nvCxnSpPr>
        <p:spPr>
          <a:xfrm>
            <a:off x="4229549" y="1747894"/>
            <a:ext cx="0" cy="137160"/>
          </a:xfrm>
          <a:prstGeom prst="line">
            <a:avLst/>
          </a:prstGeom>
          <a:ln w="28575">
            <a:solidFill>
              <a:srgbClr val="3575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4A78EFA-C9E7-FF4D-8462-95B1F18C2FC7}"/>
              </a:ext>
            </a:extLst>
          </p:cNvPr>
          <p:cNvCxnSpPr/>
          <p:nvPr/>
        </p:nvCxnSpPr>
        <p:spPr>
          <a:xfrm>
            <a:off x="1414630" y="3270346"/>
            <a:ext cx="0" cy="137160"/>
          </a:xfrm>
          <a:prstGeom prst="line">
            <a:avLst/>
          </a:prstGeom>
          <a:ln w="28575">
            <a:solidFill>
              <a:srgbClr val="3B9F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20190E8-6247-7CCB-4E56-BD1399B4974D}"/>
              </a:ext>
            </a:extLst>
          </p:cNvPr>
          <p:cNvCxnSpPr/>
          <p:nvPr/>
        </p:nvCxnSpPr>
        <p:spPr>
          <a:xfrm>
            <a:off x="1420905" y="3993794"/>
            <a:ext cx="0" cy="137160"/>
          </a:xfrm>
          <a:prstGeom prst="line">
            <a:avLst/>
          </a:prstGeom>
          <a:ln w="28575">
            <a:solidFill>
              <a:srgbClr val="3B9F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7A2541A-61C7-0341-633E-BDA35E92E615}"/>
              </a:ext>
            </a:extLst>
          </p:cNvPr>
          <p:cNvCxnSpPr/>
          <p:nvPr/>
        </p:nvCxnSpPr>
        <p:spPr>
          <a:xfrm>
            <a:off x="6593541" y="3265406"/>
            <a:ext cx="0" cy="137160"/>
          </a:xfrm>
          <a:prstGeom prst="line">
            <a:avLst/>
          </a:prstGeom>
          <a:ln w="28575">
            <a:solidFill>
              <a:srgbClr val="3B9F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45982B5-8E0B-E40F-EBF1-A9C68D1291FF}"/>
              </a:ext>
            </a:extLst>
          </p:cNvPr>
          <p:cNvCxnSpPr>
            <a:cxnSpLocks/>
          </p:cNvCxnSpPr>
          <p:nvPr/>
        </p:nvCxnSpPr>
        <p:spPr>
          <a:xfrm flipV="1">
            <a:off x="5401235" y="3413307"/>
            <a:ext cx="2384612" cy="0"/>
          </a:xfrm>
          <a:prstGeom prst="line">
            <a:avLst/>
          </a:prstGeom>
          <a:ln w="28575">
            <a:solidFill>
              <a:srgbClr val="3B9F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15204FD-0428-4B73-B9DA-439F15BE86DA}"/>
              </a:ext>
            </a:extLst>
          </p:cNvPr>
          <p:cNvCxnSpPr>
            <a:cxnSpLocks/>
          </p:cNvCxnSpPr>
          <p:nvPr/>
        </p:nvCxnSpPr>
        <p:spPr>
          <a:xfrm flipH="1">
            <a:off x="5394960" y="3404342"/>
            <a:ext cx="6275" cy="137160"/>
          </a:xfrm>
          <a:prstGeom prst="line">
            <a:avLst/>
          </a:prstGeom>
          <a:ln w="28575">
            <a:solidFill>
              <a:srgbClr val="3B9F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CD9B722-CB38-57FC-1DBA-69ED936758ED}"/>
              </a:ext>
            </a:extLst>
          </p:cNvPr>
          <p:cNvCxnSpPr>
            <a:cxnSpLocks/>
          </p:cNvCxnSpPr>
          <p:nvPr/>
        </p:nvCxnSpPr>
        <p:spPr>
          <a:xfrm flipH="1">
            <a:off x="7770607" y="3404342"/>
            <a:ext cx="6275" cy="137160"/>
          </a:xfrm>
          <a:prstGeom prst="line">
            <a:avLst/>
          </a:prstGeom>
          <a:ln w="28575">
            <a:solidFill>
              <a:srgbClr val="3B9F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38A7FDF-6F2B-215D-2171-3295E5837EB8}"/>
              </a:ext>
            </a:extLst>
          </p:cNvPr>
          <p:cNvCxnSpPr>
            <a:cxnSpLocks/>
          </p:cNvCxnSpPr>
          <p:nvPr/>
        </p:nvCxnSpPr>
        <p:spPr>
          <a:xfrm flipH="1">
            <a:off x="4442010" y="3932140"/>
            <a:ext cx="0" cy="0"/>
          </a:xfrm>
          <a:prstGeom prst="line">
            <a:avLst/>
          </a:prstGeom>
          <a:ln w="28575">
            <a:solidFill>
              <a:srgbClr val="3B9F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0D294C9-8A5C-289B-885C-97A9E25E86B5}"/>
              </a:ext>
            </a:extLst>
          </p:cNvPr>
          <p:cNvCxnSpPr/>
          <p:nvPr/>
        </p:nvCxnSpPr>
        <p:spPr>
          <a:xfrm>
            <a:off x="5401235" y="4128863"/>
            <a:ext cx="0" cy="137160"/>
          </a:xfrm>
          <a:prstGeom prst="line">
            <a:avLst/>
          </a:prstGeom>
          <a:ln w="28575">
            <a:solidFill>
              <a:srgbClr val="3B9F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4BA10B6-FB3C-BF57-42B3-498659D50686}"/>
              </a:ext>
            </a:extLst>
          </p:cNvPr>
          <p:cNvCxnSpPr>
            <a:cxnSpLocks/>
          </p:cNvCxnSpPr>
          <p:nvPr/>
        </p:nvCxnSpPr>
        <p:spPr>
          <a:xfrm rot="16200000">
            <a:off x="4495362" y="3745445"/>
            <a:ext cx="0" cy="182880"/>
          </a:xfrm>
          <a:prstGeom prst="line">
            <a:avLst/>
          </a:prstGeom>
          <a:ln w="28575">
            <a:solidFill>
              <a:srgbClr val="3B9F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43DD3235-19C1-2188-9DD2-29ED9D38E4D6}"/>
              </a:ext>
            </a:extLst>
          </p:cNvPr>
          <p:cNvSpPr/>
          <p:nvPr/>
        </p:nvSpPr>
        <p:spPr>
          <a:xfrm>
            <a:off x="3420037" y="1903879"/>
            <a:ext cx="1645920" cy="548640"/>
          </a:xfrm>
          <a:prstGeom prst="rect">
            <a:avLst/>
          </a:prstGeom>
          <a:noFill/>
          <a:ln>
            <a:solidFill>
              <a:srgbClr val="3B9F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Quantico" panose="020B0604020202020204" charset="0"/>
              </a:rPr>
              <a:t>Root element:</a:t>
            </a:r>
            <a:br>
              <a:rPr lang="en-US" sz="1600">
                <a:solidFill>
                  <a:schemeClr val="tx1"/>
                </a:solidFill>
                <a:latin typeface="Quantico" panose="020B0604020202020204" charset="0"/>
              </a:rPr>
            </a:br>
            <a:r>
              <a:rPr lang="en-US" sz="1600">
                <a:solidFill>
                  <a:schemeClr val="tx1"/>
                </a:solidFill>
                <a:latin typeface="Quantico" panose="020B0604020202020204" charset="0"/>
              </a:rPr>
              <a:t>&lt;html&gt;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C6B735-DE0F-2763-D972-F755CB3AE62E}"/>
              </a:ext>
            </a:extLst>
          </p:cNvPr>
          <p:cNvCxnSpPr/>
          <p:nvPr/>
        </p:nvCxnSpPr>
        <p:spPr>
          <a:xfrm>
            <a:off x="4250170" y="2452519"/>
            <a:ext cx="0" cy="137160"/>
          </a:xfrm>
          <a:prstGeom prst="line">
            <a:avLst/>
          </a:prstGeom>
          <a:ln w="28575">
            <a:solidFill>
              <a:srgbClr val="3575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DC6D194E-0F49-9035-F99C-F0CF0BEC685E}"/>
              </a:ext>
            </a:extLst>
          </p:cNvPr>
          <p:cNvSpPr/>
          <p:nvPr/>
        </p:nvSpPr>
        <p:spPr>
          <a:xfrm>
            <a:off x="6962887" y="4287976"/>
            <a:ext cx="1645920" cy="548640"/>
          </a:xfrm>
          <a:prstGeom prst="rect">
            <a:avLst/>
          </a:prstGeom>
          <a:noFill/>
          <a:ln>
            <a:solidFill>
              <a:srgbClr val="3B9F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Quantico" panose="020B0604020202020204" charset="0"/>
              </a:rPr>
              <a:t>Text:</a:t>
            </a:r>
          </a:p>
          <a:p>
            <a:pPr algn="ctr"/>
            <a:r>
              <a:rPr lang="en-US" sz="1600">
                <a:solidFill>
                  <a:schemeClr val="tx1"/>
                </a:solidFill>
                <a:latin typeface="Quantico" panose="020B0604020202020204" charset="0"/>
              </a:rPr>
              <a:t>“My header”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D0520B3-331E-7866-BA0A-F0D165676757}"/>
              </a:ext>
            </a:extLst>
          </p:cNvPr>
          <p:cNvCxnSpPr/>
          <p:nvPr/>
        </p:nvCxnSpPr>
        <p:spPr>
          <a:xfrm>
            <a:off x="7790329" y="4130025"/>
            <a:ext cx="0" cy="137160"/>
          </a:xfrm>
          <a:prstGeom prst="line">
            <a:avLst/>
          </a:prstGeom>
          <a:ln w="28575">
            <a:solidFill>
              <a:srgbClr val="3B9F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768505"/>
      </p:ext>
    </p:extLst>
  </p:cSld>
  <p:clrMapOvr>
    <a:masterClrMapping/>
  </p:clrMapOvr>
</p:sld>
</file>

<file path=ppt/theme/theme1.xml><?xml version="1.0" encoding="utf-8"?>
<a:theme xmlns:a="http://schemas.openxmlformats.org/drawingml/2006/main" name="New Operating System Design Pitch Deck  Infographics by Slidesgo">
  <a:themeElements>
    <a:clrScheme name="Simple Light">
      <a:dk1>
        <a:srgbClr val="FFFFFF"/>
      </a:dk1>
      <a:lt1>
        <a:srgbClr val="2D323C"/>
      </a:lt1>
      <a:dk2>
        <a:srgbClr val="242830"/>
      </a:dk2>
      <a:lt2>
        <a:srgbClr val="FFDB5D"/>
      </a:lt2>
      <a:accent1>
        <a:srgbClr val="94EE6B"/>
      </a:accent1>
      <a:accent2>
        <a:srgbClr val="E81981"/>
      </a:accent2>
      <a:accent3>
        <a:srgbClr val="BD64B5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4260</TotalTime>
  <Words>2848</Words>
  <Application>Microsoft Office PowerPoint</Application>
  <PresentationFormat>On-screen Show (16:9)</PresentationFormat>
  <Paragraphs>557</Paragraphs>
  <Slides>43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Consolas</vt:lpstr>
      <vt:lpstr>IBM Plex Mono</vt:lpstr>
      <vt:lpstr>Nunito Light</vt:lpstr>
      <vt:lpstr>Quantico</vt:lpstr>
      <vt:lpstr>Source Code Pro</vt:lpstr>
      <vt:lpstr>New Operating System Design Pitch Deck  Infographics by Slidesgo</vt:lpstr>
      <vt:lpstr>Tehnologije React, NestJS, Docker i njihova primena u platformi namenjenoj za zakazivanje casova</vt:lpstr>
      <vt:lpstr>&lt;/Tok prezentacije</vt:lpstr>
      <vt:lpstr>PowerPoint Presentation</vt:lpstr>
      <vt:lpstr>PowerPoint Presentation</vt:lpstr>
      <vt:lpstr>&lt;/Po cemu se React izdvaja</vt:lpstr>
      <vt:lpstr>&lt;/React – tehnologija klijentskog dela</vt:lpstr>
      <vt:lpstr>&lt;/React – popularnost</vt:lpstr>
      <vt:lpstr>&lt;/React – JSX (JavaScript XML) </vt:lpstr>
      <vt:lpstr>&lt;/ React - DOM</vt:lpstr>
      <vt:lpstr>&lt;/ React - Virtuelni DOM</vt:lpstr>
      <vt:lpstr>&lt;/React – Props vs State</vt:lpstr>
      <vt:lpstr>&lt;/ One-way data binding</vt:lpstr>
      <vt:lpstr>&lt;/React – Komponente</vt:lpstr>
      <vt:lpstr>&lt;/React – Funkcionalne komponente</vt:lpstr>
      <vt:lpstr>&lt;/React – Klasne komponente</vt:lpstr>
      <vt:lpstr>&lt;/React-router-dom biblioteka</vt:lpstr>
      <vt:lpstr>&lt;/React-router-dom   biblioteka</vt:lpstr>
      <vt:lpstr>&lt;/Korisni React Hook-ovi </vt:lpstr>
      <vt:lpstr>&lt;/Korisni React Hook-ovi </vt:lpstr>
      <vt:lpstr>&lt;/Custom Hook-ovi </vt:lpstr>
      <vt:lpstr>&lt;/Smernice material designe-a</vt:lpstr>
      <vt:lpstr>&lt;/Material UI biblioteka</vt:lpstr>
      <vt:lpstr>&lt;/Material UI      biblioteka</vt:lpstr>
      <vt:lpstr>&lt;/Material UI biblioteka</vt:lpstr>
      <vt:lpstr>PowerPoint Presentation</vt:lpstr>
      <vt:lpstr>PowerPoint Presentation</vt:lpstr>
      <vt:lpstr>&lt;/NestJS tehnologija serverskog dela </vt:lpstr>
      <vt:lpstr>&lt;/NestJS osnovne komponente</vt:lpstr>
      <vt:lpstr>&lt;/Websocket</vt:lpstr>
      <vt:lpstr>&lt;/Websocket</vt:lpstr>
      <vt:lpstr>&lt;/Websocket</vt:lpstr>
      <vt:lpstr>&lt;/Autentifikacija korisnika</vt:lpstr>
      <vt:lpstr>&lt;/Hash-ovanje šifara - Bycript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&lt;/Struktura platforme</vt:lpstr>
      <vt:lpstr>&lt;/Zakljucak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Веб платформа за заказивање  приватних часова заснована на “React“ и “NestJS“ технологији</dc:title>
  <dc:creator>Jovan Vukadinović</dc:creator>
  <cp:lastModifiedBy>Jovan Vukadinović</cp:lastModifiedBy>
  <cp:revision>58</cp:revision>
  <dcterms:modified xsi:type="dcterms:W3CDTF">2024-01-14T15:19:47Z</dcterms:modified>
</cp:coreProperties>
</file>